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8"/>
  </p:notesMasterIdLst>
  <p:handoutMasterIdLst>
    <p:handoutMasterId r:id="rId29"/>
  </p:handoutMasterIdLst>
  <p:sldIdLst>
    <p:sldId id="308" r:id="rId2"/>
    <p:sldId id="354" r:id="rId3"/>
    <p:sldId id="355" r:id="rId4"/>
    <p:sldId id="356" r:id="rId5"/>
    <p:sldId id="372" r:id="rId6"/>
    <p:sldId id="373" r:id="rId7"/>
    <p:sldId id="374" r:id="rId8"/>
    <p:sldId id="375" r:id="rId9"/>
    <p:sldId id="376" r:id="rId10"/>
    <p:sldId id="377" r:id="rId11"/>
    <p:sldId id="378" r:id="rId12"/>
    <p:sldId id="362" r:id="rId13"/>
    <p:sldId id="380" r:id="rId14"/>
    <p:sldId id="381" r:id="rId15"/>
    <p:sldId id="382" r:id="rId16"/>
    <p:sldId id="383" r:id="rId17"/>
    <p:sldId id="384" r:id="rId18"/>
    <p:sldId id="385" r:id="rId19"/>
    <p:sldId id="386" r:id="rId20"/>
    <p:sldId id="358" r:id="rId21"/>
    <p:sldId id="387" r:id="rId22"/>
    <p:sldId id="360" r:id="rId23"/>
    <p:sldId id="361" r:id="rId24"/>
    <p:sldId id="365" r:id="rId25"/>
    <p:sldId id="363" r:id="rId26"/>
    <p:sldId id="364" r:id="rId2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Times"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Times"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Times"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Times" charset="0"/>
        <a:ea typeface="MS PGothic" pitchFamily="34" charset="-128"/>
        <a:cs typeface="+mn-cs"/>
      </a:defRPr>
    </a:lvl5pPr>
    <a:lvl6pPr marL="2286000" algn="l" defTabSz="914400" rtl="0" eaLnBrk="1" latinLnBrk="0" hangingPunct="1">
      <a:defRPr sz="2400" kern="1200">
        <a:solidFill>
          <a:schemeClr val="tx1"/>
        </a:solidFill>
        <a:latin typeface="Times" charset="0"/>
        <a:ea typeface="MS PGothic" pitchFamily="34" charset="-128"/>
        <a:cs typeface="+mn-cs"/>
      </a:defRPr>
    </a:lvl6pPr>
    <a:lvl7pPr marL="2743200" algn="l" defTabSz="914400" rtl="0" eaLnBrk="1" latinLnBrk="0" hangingPunct="1">
      <a:defRPr sz="2400" kern="1200">
        <a:solidFill>
          <a:schemeClr val="tx1"/>
        </a:solidFill>
        <a:latin typeface="Times" charset="0"/>
        <a:ea typeface="MS PGothic" pitchFamily="34" charset="-128"/>
        <a:cs typeface="+mn-cs"/>
      </a:defRPr>
    </a:lvl7pPr>
    <a:lvl8pPr marL="3200400" algn="l" defTabSz="914400" rtl="0" eaLnBrk="1" latinLnBrk="0" hangingPunct="1">
      <a:defRPr sz="2400" kern="1200">
        <a:solidFill>
          <a:schemeClr val="tx1"/>
        </a:solidFill>
        <a:latin typeface="Times" charset="0"/>
        <a:ea typeface="MS PGothic" pitchFamily="34" charset="-128"/>
        <a:cs typeface="+mn-cs"/>
      </a:defRPr>
    </a:lvl8pPr>
    <a:lvl9pPr marL="3657600" algn="l" defTabSz="914400" rtl="0" eaLnBrk="1" latinLnBrk="0" hangingPunct="1">
      <a:defRPr sz="2400" kern="1200">
        <a:solidFill>
          <a:schemeClr val="tx1"/>
        </a:solidFill>
        <a:latin typeface="Times"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D2FF"/>
    <a:srgbClr val="FFC9AB"/>
    <a:srgbClr val="CBF6D1"/>
    <a:srgbClr val="FFADFB"/>
    <a:srgbClr val="1D287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1" d="100"/>
          <a:sy n="61" d="100"/>
        </p:scale>
        <p:origin x="1368" y="60"/>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07A444-D9A6-8F4B-9FB2-69297E2D2D69}" type="datetimeFigureOut">
              <a:rPr lang="en-US" smtClean="0"/>
              <a:t>9/4/2019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7B819CA-B690-584F-BA57-775AB9FB7F07}" type="slidenum">
              <a:rPr lang="en-US" smtClean="0"/>
              <a:t>‹#›</a:t>
            </a:fld>
            <a:endParaRPr lang="en-US"/>
          </a:p>
        </p:txBody>
      </p:sp>
    </p:spTree>
    <p:extLst>
      <p:ext uri="{BB962C8B-B14F-4D97-AF65-F5344CB8AC3E}">
        <p14:creationId xmlns:p14="http://schemas.microsoft.com/office/powerpoint/2010/main" val="30274677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B50814-816B-8440-9BFF-6E225FDA9C59}" type="datetimeFigureOut">
              <a:rPr lang="en-US" smtClean="0"/>
              <a:pPr/>
              <a:t>9/4/2019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Click to edit Master text styles</a:t>
            </a:r>
          </a:p>
          <a:p>
            <a:pPr lvl="1"/>
            <a:r>
              <a:rPr lang="ru-RU" smtClean="0"/>
              <a:t>Second level</a:t>
            </a:r>
          </a:p>
          <a:p>
            <a:pPr lvl="2"/>
            <a:r>
              <a:rPr lang="ru-RU" smtClean="0"/>
              <a:t>Third level</a:t>
            </a:r>
          </a:p>
          <a:p>
            <a:pPr lvl="3"/>
            <a:r>
              <a:rPr lang="ru-RU" smtClean="0"/>
              <a:t>Fourth level</a:t>
            </a:r>
          </a:p>
          <a:p>
            <a:pPr lvl="4"/>
            <a:r>
              <a:rPr lang="ru-R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C555A8-AAD4-644E-B29E-D60A5B66C8FD}" type="slidenum">
              <a:rPr lang="en-US" smtClean="0"/>
              <a:pPr/>
              <a:t>‹#›</a:t>
            </a:fld>
            <a:endParaRPr lang="en-US"/>
          </a:p>
        </p:txBody>
      </p:sp>
    </p:spTree>
    <p:extLst>
      <p:ext uri="{BB962C8B-B14F-4D97-AF65-F5344CB8AC3E}">
        <p14:creationId xmlns:p14="http://schemas.microsoft.com/office/powerpoint/2010/main" val="186682382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C555A8-AAD4-644E-B29E-D60A5B66C8FD}" type="slidenum">
              <a:rPr lang="en-US" smtClean="0"/>
              <a:pPr/>
              <a:t>1</a:t>
            </a:fld>
            <a:endParaRPr lang="en-US"/>
          </a:p>
        </p:txBody>
      </p:sp>
    </p:spTree>
    <p:extLst>
      <p:ext uri="{BB962C8B-B14F-4D97-AF65-F5344CB8AC3E}">
        <p14:creationId xmlns:p14="http://schemas.microsoft.com/office/powerpoint/2010/main" val="3982159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60694a9513_2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60694a9513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825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0694a9513_2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0694a9513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656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418f8d1544_3_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g418f8d1544_3_1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Немного подробнее про датчики - eye-tracker, ик излучение</a:t>
            </a:r>
            <a:endParaRPr/>
          </a:p>
        </p:txBody>
      </p:sp>
      <p:sp>
        <p:nvSpPr>
          <p:cNvPr id="414" name="Google Shape;414;g418f8d1544_3_1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1245071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418f8d1544_3_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g418f8d1544_3_1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Полученные heatmap’s</a:t>
            </a:r>
            <a:endParaRPr/>
          </a:p>
        </p:txBody>
      </p:sp>
      <p:sp>
        <p:nvSpPr>
          <p:cNvPr id="442" name="Google Shape;442;g418f8d1544_3_1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2745874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418f8d1544_3_1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g418f8d1544_3_1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Выделенные паттерны по клавиатуре/мыши</a:t>
            </a:r>
            <a:endParaRPr/>
          </a:p>
        </p:txBody>
      </p:sp>
      <p:sp>
        <p:nvSpPr>
          <p:cNvPr id="460" name="Google Shape;460;g418f8d1544_3_1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2176046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18f8d1544_15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18f8d1544_15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is the dynamics of any key pressings for two kinds of player proficiency over time (the dot means the key is pressed, empty space otherwise). It is from real data!</a:t>
            </a:r>
            <a:br>
              <a:rPr lang="en-US" dirty="0" smtClean="0"/>
            </a:br>
            <a:r>
              <a:rPr lang="en-US" dirty="0" smtClean="0"/>
              <a:t>What </a:t>
            </a:r>
            <a:r>
              <a:rPr lang="en-US" dirty="0" err="1" smtClean="0"/>
              <a:t>caracterizes</a:t>
            </a:r>
            <a:r>
              <a:rPr lang="en-US" dirty="0" smtClean="0"/>
              <a:t> the player and the athlete? What do you think?</a:t>
            </a:r>
            <a:br>
              <a:rPr lang="en-US" dirty="0" smtClean="0"/>
            </a:br>
            <a:r>
              <a:rPr lang="en-US" dirty="0" smtClean="0"/>
              <a:t>One simple idea is the percentage of dots in a line or the "usage". (Another idea is that the average interval length - duration is shorter for Athletes.) </a:t>
            </a:r>
            <a:br>
              <a:rPr lang="en-US" dirty="0" smtClean="0"/>
            </a:br>
            <a:r>
              <a:rPr lang="en-US" dirty="0" smtClean="0"/>
              <a:t>We can see that the "usage" of keys (here for left and right motions) separates classes good!</a:t>
            </a:r>
            <a:endParaRPr dirty="0"/>
          </a:p>
        </p:txBody>
      </p:sp>
    </p:spTree>
    <p:extLst>
      <p:ext uri="{BB962C8B-B14F-4D97-AF65-F5344CB8AC3E}">
        <p14:creationId xmlns:p14="http://schemas.microsoft.com/office/powerpoint/2010/main" val="1814814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418f8d1544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418f8d154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0650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extLst>
            <a:ext uri="{FAA26D3D-D897-4be2-8F04-BA451C77F1D7}">
              <ma14:placeholderFlag xmlns:ma14="http://schemas.microsoft.com/office/mac/drawingml/2011/main" xmlns="" val="1"/>
            </a:ext>
          </a:extLst>
        </p:spPr>
        <p:txBody>
          <a:bodyPr/>
          <a:lstStyle>
            <a:lvl1pPr>
              <a:defRPr/>
            </a:lvl1pPr>
          </a:lstStyle>
          <a:p>
            <a:r>
              <a:rPr lang="en-US"/>
              <a:t>March, 2012  |   Page </a:t>
            </a:r>
            <a:fld id="{50B703E6-B7F9-42A1-9A62-B7E9BB6AE894}" type="slidenum">
              <a:rPr lang="en-US"/>
              <a:pPr/>
              <a:t>‹#›</a:t>
            </a:fld>
            <a:endParaRPr lang="en-US"/>
          </a:p>
        </p:txBody>
      </p:sp>
    </p:spTree>
    <p:extLst>
      <p:ext uri="{BB962C8B-B14F-4D97-AF65-F5344CB8AC3E}">
        <p14:creationId xmlns:p14="http://schemas.microsoft.com/office/powerpoint/2010/main" val="47743704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extLst>
            <a:ext uri="{FAA26D3D-D897-4be2-8F04-BA451C77F1D7}">
              <ma14:placeholderFlag xmlns:ma14="http://schemas.microsoft.com/office/mac/drawingml/2011/main" xmlns="" val="1"/>
            </a:ext>
          </a:extLst>
        </p:spPr>
        <p:txBody>
          <a:bodyPr/>
          <a:lstStyle>
            <a:lvl1pPr>
              <a:defRPr/>
            </a:lvl1pPr>
          </a:lstStyle>
          <a:p>
            <a:r>
              <a:rPr lang="en-US"/>
              <a:t>March, 2012  |   Page </a:t>
            </a:r>
            <a:fld id="{490E733C-52F2-4537-8B80-3AFB3B9E0F1D}" type="slidenum">
              <a:rPr lang="en-US"/>
              <a:pPr/>
              <a:t>‹#›</a:t>
            </a:fld>
            <a:endParaRPr lang="en-US"/>
          </a:p>
        </p:txBody>
      </p:sp>
    </p:spTree>
    <p:extLst>
      <p:ext uri="{BB962C8B-B14F-4D97-AF65-F5344CB8AC3E}">
        <p14:creationId xmlns:p14="http://schemas.microsoft.com/office/powerpoint/2010/main" val="1087475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78563" y="1252538"/>
            <a:ext cx="1819275" cy="48434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5975" y="1252538"/>
            <a:ext cx="5310188" cy="48434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extLst>
            <a:ext uri="{FAA26D3D-D897-4be2-8F04-BA451C77F1D7}">
              <ma14:placeholderFlag xmlns:ma14="http://schemas.microsoft.com/office/mac/drawingml/2011/main" xmlns="" val="1"/>
            </a:ext>
          </a:extLst>
        </p:spPr>
        <p:txBody>
          <a:bodyPr/>
          <a:lstStyle>
            <a:lvl1pPr>
              <a:defRPr/>
            </a:lvl1pPr>
          </a:lstStyle>
          <a:p>
            <a:r>
              <a:rPr lang="en-US"/>
              <a:t>March, 2012  |   Page </a:t>
            </a:r>
            <a:fld id="{D7904861-36B9-4039-B5F4-BA2B543BC97D}" type="slidenum">
              <a:rPr lang="en-US"/>
              <a:pPr/>
              <a:t>‹#›</a:t>
            </a:fld>
            <a:endParaRPr lang="en-US"/>
          </a:p>
        </p:txBody>
      </p:sp>
    </p:spTree>
    <p:extLst>
      <p:ext uri="{BB962C8B-B14F-4D97-AF65-F5344CB8AC3E}">
        <p14:creationId xmlns:p14="http://schemas.microsoft.com/office/powerpoint/2010/main" val="1869155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624134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spTree>
    <p:extLst>
      <p:ext uri="{BB962C8B-B14F-4D97-AF65-F5344CB8AC3E}">
        <p14:creationId xmlns:p14="http://schemas.microsoft.com/office/powerpoint/2010/main" val="2175851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027890" y="1769400"/>
            <a:ext cx="7079400" cy="1828080"/>
          </a:xfrm>
          <a:prstGeom prst="rect">
            <a:avLst/>
          </a:prstGeom>
        </p:spPr>
        <p:txBody>
          <a:bodyPr lIns="0" tIns="0" rIns="0" bIns="0" anchor="ctr"/>
          <a:lstStyle/>
          <a:p>
            <a:pPr algn="ctr"/>
            <a:endParaRPr lang="en-US" sz="3300" b="0" strike="noStrike" spc="-1">
              <a:latin typeface="Arial"/>
            </a:endParaRPr>
          </a:p>
        </p:txBody>
      </p:sp>
      <p:sp>
        <p:nvSpPr>
          <p:cNvPr id="5" name="PlaceHolder 2"/>
          <p:cNvSpPr>
            <a:spLocks noGrp="1"/>
          </p:cNvSpPr>
          <p:nvPr>
            <p:ph type="body"/>
          </p:nvPr>
        </p:nvSpPr>
        <p:spPr>
          <a:xfrm>
            <a:off x="457110" y="1604520"/>
            <a:ext cx="8229060" cy="3976920"/>
          </a:xfrm>
          <a:prstGeom prst="rect">
            <a:avLst/>
          </a:prstGeom>
        </p:spPr>
        <p:txBody>
          <a:bodyPr lIns="0" tIns="0" rIns="0" bIns="0">
            <a:normAutofit/>
          </a:bodyPr>
          <a:lstStyle/>
          <a:p>
            <a:endParaRPr lang="en-US" sz="2400" b="0" strike="noStrike" spc="-1">
              <a:latin typeface="Arial"/>
            </a:endParaRPr>
          </a:p>
        </p:txBody>
      </p:sp>
    </p:spTree>
    <p:extLst>
      <p:ext uri="{BB962C8B-B14F-4D97-AF65-F5344CB8AC3E}">
        <p14:creationId xmlns:p14="http://schemas.microsoft.com/office/powerpoint/2010/main" val="1165238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extLst>
            <a:ext uri="{FAA26D3D-D897-4be2-8F04-BA451C77F1D7}">
              <ma14:placeholderFlag xmlns:ma14="http://schemas.microsoft.com/office/mac/drawingml/2011/main" xmlns="" val="1"/>
            </a:ext>
          </a:extLst>
        </p:spPr>
        <p:txBody>
          <a:bodyPr/>
          <a:lstStyle>
            <a:lvl1pPr>
              <a:defRPr/>
            </a:lvl1pPr>
          </a:lstStyle>
          <a:p>
            <a:r>
              <a:rPr lang="en-US"/>
              <a:t>March, 2012  |   Page </a:t>
            </a:r>
            <a:fld id="{2801CD2F-DCD3-4409-9070-82145C5D9AFA}" type="slidenum">
              <a:rPr lang="en-US"/>
              <a:pPr/>
              <a:t>‹#›</a:t>
            </a:fld>
            <a:endParaRPr lang="en-US"/>
          </a:p>
        </p:txBody>
      </p:sp>
    </p:spTree>
    <p:extLst>
      <p:ext uri="{BB962C8B-B14F-4D97-AF65-F5344CB8AC3E}">
        <p14:creationId xmlns:p14="http://schemas.microsoft.com/office/powerpoint/2010/main" val="91182956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sldNum" sz="quarter" idx="10"/>
          </p:nvPr>
        </p:nvSpPr>
        <p:spPr>
          <a:extLst>
            <a:ext uri="{FAA26D3D-D897-4be2-8F04-BA451C77F1D7}">
              <ma14:placeholderFlag xmlns:ma14="http://schemas.microsoft.com/office/mac/drawingml/2011/main" xmlns="" val="1"/>
            </a:ext>
          </a:extLst>
        </p:spPr>
        <p:txBody>
          <a:bodyPr/>
          <a:lstStyle>
            <a:lvl1pPr>
              <a:defRPr/>
            </a:lvl1pPr>
          </a:lstStyle>
          <a:p>
            <a:r>
              <a:rPr lang="en-US"/>
              <a:t>March, 2012  |   Page </a:t>
            </a:r>
            <a:fld id="{15F35552-74AF-47E4-8700-00218460798C}" type="slidenum">
              <a:rPr lang="en-US"/>
              <a:pPr/>
              <a:t>‹#›</a:t>
            </a:fld>
            <a:endParaRPr lang="en-US"/>
          </a:p>
        </p:txBody>
      </p:sp>
    </p:spTree>
    <p:extLst>
      <p:ext uri="{BB962C8B-B14F-4D97-AF65-F5344CB8AC3E}">
        <p14:creationId xmlns:p14="http://schemas.microsoft.com/office/powerpoint/2010/main" val="213580164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5975" y="1981200"/>
            <a:ext cx="353377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2150" y="1981200"/>
            <a:ext cx="3535363"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extLst>
            <a:ext uri="{FAA26D3D-D897-4be2-8F04-BA451C77F1D7}">
              <ma14:placeholderFlag xmlns:ma14="http://schemas.microsoft.com/office/mac/drawingml/2011/main" xmlns="" val="1"/>
            </a:ext>
          </a:extLst>
        </p:spPr>
        <p:txBody>
          <a:bodyPr/>
          <a:lstStyle>
            <a:lvl1pPr>
              <a:defRPr/>
            </a:lvl1pPr>
          </a:lstStyle>
          <a:p>
            <a:r>
              <a:rPr lang="en-US"/>
              <a:t>March, 2012  |   Page </a:t>
            </a:r>
            <a:fld id="{6947CC94-5B91-4E07-BA14-C9AF5F967673}" type="slidenum">
              <a:rPr lang="en-US"/>
              <a:pPr/>
              <a:t>‹#›</a:t>
            </a:fld>
            <a:endParaRPr lang="en-US"/>
          </a:p>
        </p:txBody>
      </p:sp>
    </p:spTree>
    <p:extLst>
      <p:ext uri="{BB962C8B-B14F-4D97-AF65-F5344CB8AC3E}">
        <p14:creationId xmlns:p14="http://schemas.microsoft.com/office/powerpoint/2010/main" val="4952022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sldNum" sz="quarter" idx="10"/>
          </p:nvPr>
        </p:nvSpPr>
        <p:spPr>
          <a:extLst>
            <a:ext uri="{FAA26D3D-D897-4be2-8F04-BA451C77F1D7}">
              <ma14:placeholderFlag xmlns:ma14="http://schemas.microsoft.com/office/mac/drawingml/2011/main" xmlns="" val="1"/>
            </a:ext>
          </a:extLst>
        </p:spPr>
        <p:txBody>
          <a:bodyPr/>
          <a:lstStyle>
            <a:lvl1pPr>
              <a:defRPr/>
            </a:lvl1pPr>
          </a:lstStyle>
          <a:p>
            <a:r>
              <a:rPr lang="en-US"/>
              <a:t>March, 2012  |   Page </a:t>
            </a:r>
            <a:fld id="{D99A4234-5A8E-4DDC-88B1-B121BCCB18D9}" type="slidenum">
              <a:rPr lang="en-US"/>
              <a:pPr/>
              <a:t>‹#›</a:t>
            </a:fld>
            <a:endParaRPr lang="en-US"/>
          </a:p>
        </p:txBody>
      </p:sp>
    </p:spTree>
    <p:extLst>
      <p:ext uri="{BB962C8B-B14F-4D97-AF65-F5344CB8AC3E}">
        <p14:creationId xmlns:p14="http://schemas.microsoft.com/office/powerpoint/2010/main" val="387275535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extLst>
            <a:ext uri="{FAA26D3D-D897-4be2-8F04-BA451C77F1D7}">
              <ma14:placeholderFlag xmlns:ma14="http://schemas.microsoft.com/office/mac/drawingml/2011/main" xmlns="" val="1"/>
            </a:ext>
          </a:extLst>
        </p:spPr>
        <p:txBody>
          <a:bodyPr/>
          <a:lstStyle>
            <a:lvl1pPr>
              <a:defRPr/>
            </a:lvl1pPr>
          </a:lstStyle>
          <a:p>
            <a:r>
              <a:rPr lang="en-US"/>
              <a:t>March, 2012  |   Page </a:t>
            </a:r>
            <a:fld id="{F9DFF7E5-505B-4A69-B7AA-24B7A222379A}" type="slidenum">
              <a:rPr lang="en-US"/>
              <a:pPr/>
              <a:t>‹#›</a:t>
            </a:fld>
            <a:endParaRPr lang="en-US"/>
          </a:p>
        </p:txBody>
      </p:sp>
    </p:spTree>
    <p:extLst>
      <p:ext uri="{BB962C8B-B14F-4D97-AF65-F5344CB8AC3E}">
        <p14:creationId xmlns:p14="http://schemas.microsoft.com/office/powerpoint/2010/main" val="141434147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extLst>
            <a:ext uri="{FAA26D3D-D897-4be2-8F04-BA451C77F1D7}">
              <ma14:placeholderFlag xmlns:ma14="http://schemas.microsoft.com/office/mac/drawingml/2011/main" xmlns="" val="1"/>
            </a:ext>
          </a:extLst>
        </p:spPr>
        <p:txBody>
          <a:bodyPr/>
          <a:lstStyle>
            <a:lvl1pPr>
              <a:defRPr/>
            </a:lvl1pPr>
          </a:lstStyle>
          <a:p>
            <a:r>
              <a:rPr lang="en-US"/>
              <a:t>March, 2012  |   Page </a:t>
            </a:r>
            <a:fld id="{B8CBA93B-5CC5-4E7B-8722-36957C92927F}" type="slidenum">
              <a:rPr lang="en-US"/>
              <a:pPr/>
              <a:t>‹#›</a:t>
            </a:fld>
            <a:endParaRPr lang="en-US"/>
          </a:p>
        </p:txBody>
      </p:sp>
    </p:spTree>
    <p:extLst>
      <p:ext uri="{BB962C8B-B14F-4D97-AF65-F5344CB8AC3E}">
        <p14:creationId xmlns:p14="http://schemas.microsoft.com/office/powerpoint/2010/main" val="162219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extLst>
            <a:ext uri="{FAA26D3D-D897-4be2-8F04-BA451C77F1D7}">
              <ma14:placeholderFlag xmlns:ma14="http://schemas.microsoft.com/office/mac/drawingml/2011/main" xmlns="" val="1"/>
            </a:ext>
          </a:extLst>
        </p:spPr>
        <p:txBody>
          <a:bodyPr/>
          <a:lstStyle>
            <a:lvl1pPr>
              <a:defRPr/>
            </a:lvl1pPr>
          </a:lstStyle>
          <a:p>
            <a:r>
              <a:rPr lang="en-US"/>
              <a:t>March, 2012  |   Page </a:t>
            </a:r>
            <a:fld id="{1E849358-A340-4919-90B0-E556A3A466CD}" type="slidenum">
              <a:rPr lang="en-US"/>
              <a:pPr/>
              <a:t>‹#›</a:t>
            </a:fld>
            <a:endParaRPr lang="en-US"/>
          </a:p>
        </p:txBody>
      </p:sp>
    </p:spTree>
    <p:extLst>
      <p:ext uri="{BB962C8B-B14F-4D97-AF65-F5344CB8AC3E}">
        <p14:creationId xmlns:p14="http://schemas.microsoft.com/office/powerpoint/2010/main" val="247367010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sldNum" sz="quarter" idx="10"/>
          </p:nvPr>
        </p:nvSpPr>
        <p:spPr>
          <a:extLst>
            <a:ext uri="{FAA26D3D-D897-4be2-8F04-BA451C77F1D7}">
              <ma14:placeholderFlag xmlns:ma14="http://schemas.microsoft.com/office/mac/drawingml/2011/main" xmlns="" val="1"/>
            </a:ext>
          </a:extLst>
        </p:spPr>
        <p:txBody>
          <a:bodyPr/>
          <a:lstStyle>
            <a:lvl1pPr>
              <a:defRPr/>
            </a:lvl1pPr>
          </a:lstStyle>
          <a:p>
            <a:r>
              <a:rPr lang="en-US"/>
              <a:t>March, 2012  |   Page </a:t>
            </a:r>
            <a:fld id="{29236106-6BD0-4AC8-90F0-E4CFB8A55444}" type="slidenum">
              <a:rPr lang="en-US"/>
              <a:pPr/>
              <a:t>‹#›</a:t>
            </a:fld>
            <a:endParaRPr lang="en-US"/>
          </a:p>
        </p:txBody>
      </p:sp>
    </p:spTree>
    <p:extLst>
      <p:ext uri="{BB962C8B-B14F-4D97-AF65-F5344CB8AC3E}">
        <p14:creationId xmlns:p14="http://schemas.microsoft.com/office/powerpoint/2010/main" val="4145612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9425" y="284163"/>
            <a:ext cx="7064375" cy="706437"/>
          </a:xfrm>
          <a:prstGeom prst="rect">
            <a:avLst/>
          </a:prstGeom>
          <a:noFill/>
          <a:ln>
            <a:noFill/>
          </a:ln>
          <a:effectLst/>
          <a:extLst>
            <a:ext uri="{909E8E84-426E-40dd-AFC4-6F175D3DCCD1}">
              <a14:hiddenFill xmlns:a14="http://schemas.microsoft.com/office/drawing/2010/main" xmlns="">
                <a:solidFill>
                  <a:srgbClr val="993333"/>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a:t>
            </a:r>
            <a:r>
              <a:rPr lang="en-US" dirty="0" smtClean="0"/>
              <a:t>title</a:t>
            </a:r>
            <a:endParaRPr lang="en-US" dirty="0"/>
          </a:p>
        </p:txBody>
      </p:sp>
      <p:sp>
        <p:nvSpPr>
          <p:cNvPr id="1027" name="Rectangle 3"/>
          <p:cNvSpPr>
            <a:spLocks noGrp="1" noChangeArrowheads="1"/>
          </p:cNvSpPr>
          <p:nvPr>
            <p:ph type="body" idx="1"/>
          </p:nvPr>
        </p:nvSpPr>
        <p:spPr bwMode="auto">
          <a:xfrm>
            <a:off x="457200" y="1295400"/>
            <a:ext cx="7221538"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35" name="Rectangle 11"/>
          <p:cNvSpPr>
            <a:spLocks noGrp="1" noChangeArrowheads="1"/>
          </p:cNvSpPr>
          <p:nvPr>
            <p:ph type="sldNum" sz="quarter" idx="4"/>
          </p:nvPr>
        </p:nvSpPr>
        <p:spPr bwMode="auto">
          <a:xfrm>
            <a:off x="381000" y="6477000"/>
            <a:ext cx="20843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Arial" pitchFamily="34" charset="0"/>
              </a:defRPr>
            </a:lvl1pPr>
          </a:lstStyle>
          <a:p>
            <a:r>
              <a:rPr lang="en-US"/>
              <a:t>April, 2012  |   Page </a:t>
            </a:r>
            <a:fld id="{437D05C5-2415-424A-804C-9719BC28B6AC}" type="slidenum">
              <a:rPr lang="en-US"/>
              <a:pPr/>
              <a:t>‹#›</a:t>
            </a:fld>
            <a:endParaRPr lang="en-US"/>
          </a:p>
        </p:txBody>
      </p:sp>
      <p:sp>
        <p:nvSpPr>
          <p:cNvPr id="22" name="Line 8"/>
          <p:cNvSpPr>
            <a:spLocks noChangeShapeType="1"/>
          </p:cNvSpPr>
          <p:nvPr/>
        </p:nvSpPr>
        <p:spPr bwMode="auto">
          <a:xfrm>
            <a:off x="533400" y="1143000"/>
            <a:ext cx="8077200" cy="0"/>
          </a:xfrm>
          <a:prstGeom prst="line">
            <a:avLst/>
          </a:prstGeom>
          <a:noFill/>
          <a:ln w="25400">
            <a:solidFill>
              <a:schemeClr val="accent1">
                <a:lumMod val="75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ea typeface="ＭＳ Ｐゴシック" charset="0"/>
            </a:endParaRPr>
          </a:p>
        </p:txBody>
      </p:sp>
      <p:sp>
        <p:nvSpPr>
          <p:cNvPr id="1031" name="Rectangle 2"/>
          <p:cNvSpPr>
            <a:spLocks noChangeArrowheads="1"/>
          </p:cNvSpPr>
          <p:nvPr/>
        </p:nvSpPr>
        <p:spPr bwMode="auto">
          <a:xfrm>
            <a:off x="-76200" y="0"/>
            <a:ext cx="381000" cy="6248400"/>
          </a:xfrm>
          <a:prstGeom prst="rect">
            <a:avLst/>
          </a:prstGeom>
          <a:solidFill>
            <a:srgbClr val="8E9B2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ru-RU"/>
          </a:p>
        </p:txBody>
      </p:sp>
      <p:pic>
        <p:nvPicPr>
          <p:cNvPr id="1033" name="Picture 9" descr="C:\Users\Admin\Downloads\skoltech-logo (2).jp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7772400" y="6400800"/>
            <a:ext cx="1066800" cy="308596"/>
          </a:xfrm>
          <a:prstGeom prst="rect">
            <a:avLst/>
          </a:prstGeom>
          <a:noFill/>
          <a:extLst>
            <a:ext uri="{909E8E84-426E-40dd-AFC4-6F175D3DCCD1}">
              <a14:hiddenFill xmlns:a14="http://schemas.microsoft.com/office/drawing/2010/main" xmlns="">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timing>
    <p:tnLst>
      <p:par>
        <p:cTn id="1" dur="indefinite" restart="never" nodeType="tmRoot"/>
      </p:par>
    </p:tnLst>
  </p:timing>
  <p:hf hdr="0" dt="0"/>
  <p:txStyles>
    <p:titleStyle>
      <a:lvl1pPr algn="l" rtl="0" eaLnBrk="1" fontAlgn="base" hangingPunct="1">
        <a:lnSpc>
          <a:spcPts val="4000"/>
        </a:lnSpc>
        <a:spcBef>
          <a:spcPct val="0"/>
        </a:spcBef>
        <a:spcAft>
          <a:spcPct val="0"/>
        </a:spcAft>
        <a:defRPr sz="3000" b="1">
          <a:solidFill>
            <a:srgbClr val="595959"/>
          </a:solidFill>
          <a:latin typeface="+mj-lt"/>
          <a:ea typeface="MS PGothic" pitchFamily="34" charset="-128"/>
          <a:cs typeface="ＭＳ Ｐゴシック" charset="0"/>
        </a:defRPr>
      </a:lvl1pPr>
      <a:lvl2pPr algn="l" rtl="0" eaLnBrk="1" fontAlgn="base" hangingPunct="1">
        <a:lnSpc>
          <a:spcPts val="4000"/>
        </a:lnSpc>
        <a:spcBef>
          <a:spcPct val="0"/>
        </a:spcBef>
        <a:spcAft>
          <a:spcPct val="0"/>
        </a:spcAft>
        <a:defRPr sz="3000" b="1">
          <a:solidFill>
            <a:srgbClr val="595959"/>
          </a:solidFill>
          <a:latin typeface="Arial" charset="0"/>
          <a:ea typeface="MS PGothic" pitchFamily="34" charset="-128"/>
          <a:cs typeface="ＭＳ Ｐゴシック" charset="0"/>
        </a:defRPr>
      </a:lvl2pPr>
      <a:lvl3pPr algn="l" rtl="0" eaLnBrk="1" fontAlgn="base" hangingPunct="1">
        <a:lnSpc>
          <a:spcPts val="4000"/>
        </a:lnSpc>
        <a:spcBef>
          <a:spcPct val="0"/>
        </a:spcBef>
        <a:spcAft>
          <a:spcPct val="0"/>
        </a:spcAft>
        <a:defRPr sz="3000" b="1">
          <a:solidFill>
            <a:srgbClr val="595959"/>
          </a:solidFill>
          <a:latin typeface="Arial" charset="0"/>
          <a:ea typeface="MS PGothic" pitchFamily="34" charset="-128"/>
          <a:cs typeface="ＭＳ Ｐゴシック" charset="0"/>
        </a:defRPr>
      </a:lvl3pPr>
      <a:lvl4pPr algn="l" rtl="0" eaLnBrk="1" fontAlgn="base" hangingPunct="1">
        <a:lnSpc>
          <a:spcPts val="4000"/>
        </a:lnSpc>
        <a:spcBef>
          <a:spcPct val="0"/>
        </a:spcBef>
        <a:spcAft>
          <a:spcPct val="0"/>
        </a:spcAft>
        <a:defRPr sz="3000" b="1">
          <a:solidFill>
            <a:srgbClr val="595959"/>
          </a:solidFill>
          <a:latin typeface="Arial" charset="0"/>
          <a:ea typeface="MS PGothic" pitchFamily="34" charset="-128"/>
          <a:cs typeface="ＭＳ Ｐゴシック" charset="0"/>
        </a:defRPr>
      </a:lvl4pPr>
      <a:lvl5pPr algn="l" rtl="0" eaLnBrk="1" fontAlgn="base" hangingPunct="1">
        <a:lnSpc>
          <a:spcPts val="4000"/>
        </a:lnSpc>
        <a:spcBef>
          <a:spcPct val="0"/>
        </a:spcBef>
        <a:spcAft>
          <a:spcPct val="0"/>
        </a:spcAft>
        <a:defRPr sz="3000" b="1">
          <a:solidFill>
            <a:srgbClr val="595959"/>
          </a:solidFill>
          <a:latin typeface="Arial" charset="0"/>
          <a:ea typeface="MS PGothic" pitchFamily="34" charset="-128"/>
          <a:cs typeface="ＭＳ Ｐゴシック" charset="0"/>
        </a:defRPr>
      </a:lvl5pPr>
      <a:lvl6pPr marL="457200" algn="l" rtl="0" eaLnBrk="1" fontAlgn="base" hangingPunct="1">
        <a:lnSpc>
          <a:spcPts val="4000"/>
        </a:lnSpc>
        <a:spcBef>
          <a:spcPct val="0"/>
        </a:spcBef>
        <a:spcAft>
          <a:spcPct val="0"/>
        </a:spcAft>
        <a:defRPr sz="3400" b="1">
          <a:solidFill>
            <a:srgbClr val="993333"/>
          </a:solidFill>
          <a:latin typeface="Arial" charset="0"/>
          <a:ea typeface="ＭＳ Ｐゴシック" charset="0"/>
        </a:defRPr>
      </a:lvl6pPr>
      <a:lvl7pPr marL="914400" algn="l" rtl="0" eaLnBrk="1" fontAlgn="base" hangingPunct="1">
        <a:lnSpc>
          <a:spcPts val="4000"/>
        </a:lnSpc>
        <a:spcBef>
          <a:spcPct val="0"/>
        </a:spcBef>
        <a:spcAft>
          <a:spcPct val="0"/>
        </a:spcAft>
        <a:defRPr sz="3400" b="1">
          <a:solidFill>
            <a:srgbClr val="993333"/>
          </a:solidFill>
          <a:latin typeface="Arial" charset="0"/>
          <a:ea typeface="ＭＳ Ｐゴシック" charset="0"/>
        </a:defRPr>
      </a:lvl7pPr>
      <a:lvl8pPr marL="1371600" algn="l" rtl="0" eaLnBrk="1" fontAlgn="base" hangingPunct="1">
        <a:lnSpc>
          <a:spcPts val="4000"/>
        </a:lnSpc>
        <a:spcBef>
          <a:spcPct val="0"/>
        </a:spcBef>
        <a:spcAft>
          <a:spcPct val="0"/>
        </a:spcAft>
        <a:defRPr sz="3400" b="1">
          <a:solidFill>
            <a:srgbClr val="993333"/>
          </a:solidFill>
          <a:latin typeface="Arial" charset="0"/>
          <a:ea typeface="ＭＳ Ｐゴシック" charset="0"/>
        </a:defRPr>
      </a:lvl8pPr>
      <a:lvl9pPr marL="1828800" algn="l" rtl="0" eaLnBrk="1" fontAlgn="base" hangingPunct="1">
        <a:lnSpc>
          <a:spcPts val="4000"/>
        </a:lnSpc>
        <a:spcBef>
          <a:spcPct val="0"/>
        </a:spcBef>
        <a:spcAft>
          <a:spcPct val="0"/>
        </a:spcAft>
        <a:defRPr sz="3400" b="1">
          <a:solidFill>
            <a:srgbClr val="993333"/>
          </a:solidFill>
          <a:latin typeface="Arial" charset="0"/>
          <a:ea typeface="ＭＳ Ｐゴシック" charset="0"/>
        </a:defRPr>
      </a:lvl9pPr>
    </p:titleStyle>
    <p:bodyStyle>
      <a:lvl1pPr marL="342900" indent="-342900" algn="l" rtl="0" eaLnBrk="1" fontAlgn="base" hangingPunct="1">
        <a:lnSpc>
          <a:spcPts val="2700"/>
        </a:lnSpc>
        <a:spcBef>
          <a:spcPct val="0"/>
        </a:spcBef>
        <a:spcAft>
          <a:spcPts val="1400"/>
        </a:spcAft>
        <a:buClr>
          <a:srgbClr val="9FAD28"/>
        </a:buClr>
        <a:buFont typeface="Lucida Grande" charset="0"/>
        <a:buChar char="➜"/>
        <a:defRPr sz="2300">
          <a:solidFill>
            <a:schemeClr val="tx1"/>
          </a:solidFill>
          <a:latin typeface="+mj-lt"/>
          <a:ea typeface="MS PGothic" pitchFamily="34" charset="-128"/>
          <a:cs typeface="ＭＳ Ｐゴシック" charset="0"/>
        </a:defRPr>
      </a:lvl1pPr>
      <a:lvl2pPr marL="800100" indent="-342900" algn="l" rtl="0" eaLnBrk="1" fontAlgn="base" hangingPunct="1">
        <a:lnSpc>
          <a:spcPts val="2800"/>
        </a:lnSpc>
        <a:spcBef>
          <a:spcPct val="0"/>
        </a:spcBef>
        <a:spcAft>
          <a:spcPts val="1400"/>
        </a:spcAft>
        <a:buClr>
          <a:srgbClr val="9FAD28"/>
        </a:buClr>
        <a:buFont typeface="Lucida Grande" charset="0"/>
        <a:buChar char="➜"/>
        <a:defRPr sz="2300">
          <a:solidFill>
            <a:schemeClr val="tx1"/>
          </a:solidFill>
          <a:latin typeface="+mj-lt"/>
          <a:ea typeface="MS PGothic" pitchFamily="34" charset="-128"/>
        </a:defRPr>
      </a:lvl2pPr>
      <a:lvl3pPr marL="1257300" indent="-342900" algn="l" rtl="0" eaLnBrk="1" fontAlgn="base" hangingPunct="1">
        <a:spcBef>
          <a:spcPct val="20000"/>
        </a:spcBef>
        <a:spcAft>
          <a:spcPct val="0"/>
        </a:spcAft>
        <a:buClr>
          <a:srgbClr val="9FAD28"/>
        </a:buClr>
        <a:buFont typeface="Lucida Grande" charset="0"/>
        <a:buChar char="➜"/>
        <a:defRPr sz="2300">
          <a:solidFill>
            <a:schemeClr val="tx1"/>
          </a:solidFill>
          <a:latin typeface="+mj-lt"/>
          <a:ea typeface="MS PGothic" pitchFamily="34" charset="-128"/>
        </a:defRPr>
      </a:lvl3pPr>
      <a:lvl4pPr marL="1714500" indent="-342900" algn="l" rtl="0" eaLnBrk="1" fontAlgn="base" hangingPunct="1">
        <a:spcBef>
          <a:spcPct val="20000"/>
        </a:spcBef>
        <a:spcAft>
          <a:spcPct val="0"/>
        </a:spcAft>
        <a:buClr>
          <a:srgbClr val="9FAD28"/>
        </a:buClr>
        <a:buFont typeface="Lucida Grande" charset="0"/>
        <a:buChar char="➜"/>
        <a:defRPr sz="2300">
          <a:solidFill>
            <a:schemeClr val="tx1"/>
          </a:solidFill>
          <a:latin typeface="+mj-lt"/>
          <a:ea typeface="MS PGothic" pitchFamily="34" charset="-128"/>
        </a:defRPr>
      </a:lvl4pPr>
      <a:lvl5pPr marL="2171700" indent="-342900" algn="l" rtl="0" eaLnBrk="1" fontAlgn="base" hangingPunct="1">
        <a:spcBef>
          <a:spcPct val="20000"/>
        </a:spcBef>
        <a:spcAft>
          <a:spcPct val="0"/>
        </a:spcAft>
        <a:buClr>
          <a:srgbClr val="9FAD28"/>
        </a:buClr>
        <a:buFont typeface="Lucida Grande" charset="0"/>
        <a:buChar char="➜"/>
        <a:defRPr sz="2300">
          <a:solidFill>
            <a:schemeClr val="tx1"/>
          </a:solidFill>
          <a:latin typeface="+mj-lt"/>
          <a:ea typeface="MS PGothic" pitchFamily="34" charset="-128"/>
        </a:defRPr>
      </a:lvl5pPr>
      <a:lvl6pPr marL="2514600" indent="-228600" algn="l" rtl="0" eaLnBrk="1" fontAlgn="base" hangingPunct="1">
        <a:spcBef>
          <a:spcPct val="20000"/>
        </a:spcBef>
        <a:spcAft>
          <a:spcPct val="0"/>
        </a:spcAft>
        <a:buChar char="»"/>
        <a:defRPr sz="2300">
          <a:solidFill>
            <a:schemeClr val="tx1"/>
          </a:solidFill>
          <a:latin typeface="+mn-lt"/>
          <a:ea typeface="+mn-ea"/>
        </a:defRPr>
      </a:lvl6pPr>
      <a:lvl7pPr marL="2971800" indent="-228600" algn="l" rtl="0" eaLnBrk="1" fontAlgn="base" hangingPunct="1">
        <a:spcBef>
          <a:spcPct val="20000"/>
        </a:spcBef>
        <a:spcAft>
          <a:spcPct val="0"/>
        </a:spcAft>
        <a:buChar char="»"/>
        <a:defRPr sz="2300">
          <a:solidFill>
            <a:schemeClr val="tx1"/>
          </a:solidFill>
          <a:latin typeface="+mn-lt"/>
          <a:ea typeface="+mn-ea"/>
        </a:defRPr>
      </a:lvl7pPr>
      <a:lvl8pPr marL="3429000" indent="-228600" algn="l" rtl="0" eaLnBrk="1" fontAlgn="base" hangingPunct="1">
        <a:spcBef>
          <a:spcPct val="20000"/>
        </a:spcBef>
        <a:spcAft>
          <a:spcPct val="0"/>
        </a:spcAft>
        <a:buChar char="»"/>
        <a:defRPr sz="2300">
          <a:solidFill>
            <a:schemeClr val="tx1"/>
          </a:solidFill>
          <a:latin typeface="+mn-lt"/>
          <a:ea typeface="+mn-ea"/>
        </a:defRPr>
      </a:lvl8pPr>
      <a:lvl9pPr marL="3886200" indent="-228600" algn="l" rtl="0" eaLnBrk="1" fontAlgn="base" hangingPunct="1">
        <a:spcBef>
          <a:spcPct val="20000"/>
        </a:spcBef>
        <a:spcAft>
          <a:spcPct val="0"/>
        </a:spcAft>
        <a:buChar char="»"/>
        <a:defRPr sz="23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hyperlink" Target="https://realnoevremya.com/articles/1760-not-only-gaming-but-big-money-and-audience"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smtClean="0"/>
              <a:t>March, 2012  |   Page </a:t>
            </a:r>
            <a:fld id="{50B703E6-B7F9-42A1-9A62-B7E9BB6AE894}" type="slidenum">
              <a:rPr lang="en-US" smtClean="0"/>
              <a:pPr/>
              <a:t>1</a:t>
            </a:fld>
            <a:endParaRPr lang="en-US"/>
          </a:p>
        </p:txBody>
      </p:sp>
      <p:pic>
        <p:nvPicPr>
          <p:cNvPr id="8" name="Picture 2" descr="C:\Users\Ivan Bogdanov\Pictures\Рисунок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742" y="-1"/>
            <a:ext cx="9217742" cy="6871203"/>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itle 1"/>
          <p:cNvSpPr>
            <a:spLocks noGrp="1"/>
          </p:cNvSpPr>
          <p:nvPr/>
        </p:nvSpPr>
        <p:spPr>
          <a:xfrm>
            <a:off x="1610056" y="390069"/>
            <a:ext cx="7334250" cy="2314656"/>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b="1" i="1" kern="1200">
                <a:solidFill>
                  <a:schemeClr val="tx1"/>
                </a:solidFill>
                <a:effectLst>
                  <a:outerShdw blurRad="38100" dist="38100" dir="2700000" algn="tl">
                    <a:srgbClr val="000000">
                      <a:alpha val="43137"/>
                    </a:srgbClr>
                  </a:outerShdw>
                </a:effectLst>
                <a:latin typeface="+mj-lt"/>
                <a:ea typeface="+mj-ea"/>
                <a:cs typeface="+mj-cs"/>
              </a:defRPr>
            </a:lvl1pPr>
          </a:lstStyle>
          <a:p>
            <a:pPr algn="r"/>
            <a:r>
              <a:rPr lang="en-US" sz="3600" i="0" dirty="0" smtClean="0">
                <a:solidFill>
                  <a:schemeClr val="bg1"/>
                </a:solidFill>
                <a:latin typeface="Arial Narrow"/>
                <a:cs typeface="Arial Narrow"/>
              </a:rPr>
              <a:t>eSports Athletes </a:t>
            </a:r>
            <a:br>
              <a:rPr lang="en-US" sz="3600" i="0" dirty="0" smtClean="0">
                <a:solidFill>
                  <a:schemeClr val="bg1"/>
                </a:solidFill>
                <a:latin typeface="Arial Narrow"/>
                <a:cs typeface="Arial Narrow"/>
              </a:rPr>
            </a:br>
            <a:r>
              <a:rPr lang="en-US" sz="3600" i="0" dirty="0" smtClean="0">
                <a:solidFill>
                  <a:schemeClr val="bg1"/>
                </a:solidFill>
                <a:latin typeface="Arial Narrow"/>
                <a:cs typeface="Arial Narrow"/>
              </a:rPr>
              <a:t>Performance Analytics</a:t>
            </a:r>
          </a:p>
        </p:txBody>
      </p:sp>
      <p:sp>
        <p:nvSpPr>
          <p:cNvPr id="6" name="Title 1"/>
          <p:cNvSpPr>
            <a:spLocks noGrp="1"/>
          </p:cNvSpPr>
          <p:nvPr/>
        </p:nvSpPr>
        <p:spPr>
          <a:xfrm>
            <a:off x="1727200" y="5099049"/>
            <a:ext cx="7334250" cy="138195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b="1" i="1" kern="1200">
                <a:solidFill>
                  <a:schemeClr val="tx1"/>
                </a:solidFill>
                <a:effectLst>
                  <a:outerShdw blurRad="38100" dist="38100" dir="2700000" algn="tl">
                    <a:srgbClr val="000000">
                      <a:alpha val="43137"/>
                    </a:srgbClr>
                  </a:outerShdw>
                </a:effectLst>
                <a:latin typeface="+mj-lt"/>
                <a:ea typeface="+mj-ea"/>
                <a:cs typeface="+mj-cs"/>
              </a:defRPr>
            </a:lvl1pPr>
          </a:lstStyle>
          <a:p>
            <a:pPr algn="r"/>
            <a:r>
              <a:rPr lang="en-US" sz="3200" i="0" dirty="0">
                <a:solidFill>
                  <a:schemeClr val="bg1"/>
                </a:solidFill>
                <a:latin typeface="Arial Narrow"/>
                <a:cs typeface="Arial Narrow"/>
              </a:rPr>
              <a:t>Quick Success Workshop at </a:t>
            </a:r>
            <a:r>
              <a:rPr lang="en-US" sz="3200" i="0" dirty="0" err="1" smtClean="0">
                <a:solidFill>
                  <a:schemeClr val="bg1"/>
                </a:solidFill>
                <a:latin typeface="Arial Narrow"/>
                <a:cs typeface="Arial Narrow"/>
              </a:rPr>
              <a:t>Skoltech</a:t>
            </a:r>
            <a:endParaRPr lang="en-US" sz="3200" i="0" dirty="0" smtClean="0">
              <a:solidFill>
                <a:schemeClr val="bg1"/>
              </a:solidFill>
              <a:latin typeface="Arial Narrow"/>
              <a:cs typeface="Arial Narrow"/>
            </a:endParaRPr>
          </a:p>
          <a:p>
            <a:pPr algn="r"/>
            <a:r>
              <a:rPr lang="en-US" sz="2800" b="0" i="0" dirty="0" smtClean="0">
                <a:solidFill>
                  <a:schemeClr val="bg1"/>
                </a:solidFill>
                <a:latin typeface="Arial Narrow"/>
                <a:cs typeface="Arial Narrow"/>
              </a:rPr>
              <a:t>Andrey Somov, Anton </a:t>
            </a:r>
            <a:r>
              <a:rPr lang="en-US" sz="2800" b="0" i="0" dirty="0" err="1" smtClean="0">
                <a:solidFill>
                  <a:schemeClr val="bg1"/>
                </a:solidFill>
                <a:latin typeface="Arial Narrow"/>
                <a:cs typeface="Arial Narrow"/>
              </a:rPr>
              <a:t>Stepanov</a:t>
            </a:r>
            <a:r>
              <a:rPr lang="en-US" sz="2800" b="0" i="0" dirty="0" smtClean="0">
                <a:solidFill>
                  <a:schemeClr val="bg1"/>
                </a:solidFill>
                <a:latin typeface="Arial Narrow"/>
                <a:cs typeface="Arial Narrow"/>
              </a:rPr>
              <a:t>, Dmitry </a:t>
            </a:r>
            <a:r>
              <a:rPr lang="en-US" sz="2800" b="0" i="0" dirty="0" err="1" smtClean="0">
                <a:solidFill>
                  <a:schemeClr val="bg1"/>
                </a:solidFill>
                <a:latin typeface="Arial Narrow"/>
                <a:cs typeface="Arial Narrow"/>
              </a:rPr>
              <a:t>Nikolaev</a:t>
            </a:r>
            <a:endParaRPr lang="en-US" sz="2800" b="0" i="0" dirty="0" smtClean="0">
              <a:solidFill>
                <a:schemeClr val="bg1"/>
              </a:solidFill>
              <a:latin typeface="Arial Narrow"/>
              <a:cs typeface="Arial Narrow"/>
            </a:endParaRPr>
          </a:p>
        </p:txBody>
      </p:sp>
      <p:pic>
        <p:nvPicPr>
          <p:cNvPr id="5" name="Picture 4" descr="SKoltech logo.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269741"/>
            <a:ext cx="2769749" cy="811476"/>
          </a:xfrm>
          <a:prstGeom prst="rect">
            <a:avLst/>
          </a:prstGeom>
        </p:spPr>
      </p:pic>
      <p:sp>
        <p:nvSpPr>
          <p:cNvPr id="2" name="TextBox 1"/>
          <p:cNvSpPr txBox="1"/>
          <p:nvPr/>
        </p:nvSpPr>
        <p:spPr>
          <a:xfrm>
            <a:off x="6210222" y="6303487"/>
            <a:ext cx="2903359" cy="461665"/>
          </a:xfrm>
          <a:prstGeom prst="rect">
            <a:avLst/>
          </a:prstGeom>
          <a:noFill/>
        </p:spPr>
        <p:txBody>
          <a:bodyPr wrap="none" rtlCol="0">
            <a:spAutoFit/>
          </a:bodyPr>
          <a:lstStyle/>
          <a:p>
            <a:r>
              <a:rPr lang="en-US" dirty="0" smtClean="0">
                <a:solidFill>
                  <a:schemeClr val="bg1"/>
                </a:solidFill>
                <a:latin typeface="Arial Narrow"/>
                <a:cs typeface="Arial Narrow"/>
              </a:rPr>
              <a:t>September 3, 4, 6, 2019</a:t>
            </a:r>
            <a:endParaRPr lang="en-US" dirty="0">
              <a:solidFill>
                <a:schemeClr val="bg1"/>
              </a:solidFill>
              <a:latin typeface="Arial Narrow"/>
              <a:cs typeface="Arial Narrow"/>
            </a:endParaRPr>
          </a:p>
        </p:txBody>
      </p:sp>
    </p:spTree>
    <p:extLst>
      <p:ext uri="{BB962C8B-B14F-4D97-AF65-F5344CB8AC3E}">
        <p14:creationId xmlns:p14="http://schemas.microsoft.com/office/powerpoint/2010/main" val="19644084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740260" y="2092957"/>
            <a:ext cx="7820417" cy="25007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7080">
              <a:spcBef>
                <a:spcPts val="600"/>
              </a:spcBef>
              <a:spcAft>
                <a:spcPts val="600"/>
              </a:spcAft>
            </a:pPr>
            <a:r>
              <a:rPr lang="en-US" sz="3200" b="1" spc="-1" dirty="0">
                <a:latin typeface="Roboto"/>
                <a:ea typeface="Roboto"/>
              </a:rPr>
              <a:t>There are </a:t>
            </a:r>
            <a:r>
              <a:rPr lang="en-US" sz="3200" b="1" spc="-1" dirty="0">
                <a:solidFill>
                  <a:srgbClr val="C00000"/>
                </a:solidFill>
                <a:latin typeface="Roboto"/>
                <a:ea typeface="Roboto"/>
              </a:rPr>
              <a:t>no</a:t>
            </a:r>
            <a:r>
              <a:rPr lang="en-US" sz="3200" b="1" spc="-1" dirty="0">
                <a:solidFill>
                  <a:srgbClr val="E3E3E3"/>
                </a:solidFill>
                <a:latin typeface="Roboto"/>
                <a:ea typeface="Roboto"/>
              </a:rPr>
              <a:t> </a:t>
            </a:r>
            <a:r>
              <a:rPr lang="en-US" sz="3200" b="1" spc="-1" dirty="0">
                <a:latin typeface="Roboto"/>
                <a:ea typeface="Roboto"/>
              </a:rPr>
              <a:t>available</a:t>
            </a:r>
            <a:r>
              <a:rPr lang="en-US" sz="3200" b="1" spc="-1" dirty="0">
                <a:solidFill>
                  <a:srgbClr val="E3E3E3"/>
                </a:solidFill>
                <a:latin typeface="Roboto"/>
                <a:ea typeface="Roboto"/>
              </a:rPr>
              <a:t> </a:t>
            </a:r>
            <a:r>
              <a:rPr lang="en-US" sz="3200" b="1" spc="-1" dirty="0">
                <a:solidFill>
                  <a:srgbClr val="C00000"/>
                </a:solidFill>
                <a:latin typeface="Roboto"/>
                <a:ea typeface="Roboto"/>
              </a:rPr>
              <a:t>tools</a:t>
            </a:r>
            <a:r>
              <a:rPr lang="en-US" sz="3200" b="1" spc="-1" dirty="0">
                <a:solidFill>
                  <a:srgbClr val="E3E3E3"/>
                </a:solidFill>
                <a:latin typeface="Roboto"/>
                <a:ea typeface="Roboto"/>
              </a:rPr>
              <a:t> </a:t>
            </a:r>
            <a:r>
              <a:rPr sz="1050" dirty="0"/>
              <a:t/>
            </a:r>
            <a:br>
              <a:rPr sz="1050" dirty="0"/>
            </a:br>
            <a:r>
              <a:rPr lang="en-US" sz="3200" b="1" spc="-1" dirty="0">
                <a:latin typeface="Roboto"/>
                <a:ea typeface="Roboto"/>
              </a:rPr>
              <a:t>for the eSports professional trainers </a:t>
            </a:r>
            <a:r>
              <a:rPr sz="1050" dirty="0"/>
              <a:t/>
            </a:r>
            <a:br>
              <a:rPr sz="1050" dirty="0"/>
            </a:br>
            <a:r>
              <a:rPr lang="en-US" sz="3200" b="1" spc="-1" dirty="0">
                <a:latin typeface="Roboto"/>
                <a:ea typeface="Roboto"/>
              </a:rPr>
              <a:t>to </a:t>
            </a:r>
            <a:r>
              <a:rPr lang="en-US" sz="3200" b="1" spc="-1" dirty="0">
                <a:solidFill>
                  <a:srgbClr val="C00000"/>
                </a:solidFill>
                <a:latin typeface="Roboto"/>
                <a:ea typeface="Roboto"/>
              </a:rPr>
              <a:t>assess</a:t>
            </a:r>
            <a:r>
              <a:rPr lang="en-US" sz="3200" b="1" spc="-1" dirty="0">
                <a:solidFill>
                  <a:srgbClr val="E3E3E3"/>
                </a:solidFill>
                <a:latin typeface="Roboto"/>
                <a:ea typeface="Roboto"/>
              </a:rPr>
              <a:t> </a:t>
            </a:r>
            <a:r>
              <a:rPr lang="en-US" sz="3200" b="1" spc="-1" dirty="0">
                <a:latin typeface="Roboto"/>
                <a:ea typeface="Roboto"/>
              </a:rPr>
              <a:t>physical and mental conditions </a:t>
            </a:r>
          </a:p>
          <a:p>
            <a:pPr marL="37080">
              <a:spcBef>
                <a:spcPts val="600"/>
              </a:spcBef>
              <a:spcAft>
                <a:spcPts val="600"/>
              </a:spcAft>
            </a:pPr>
            <a:r>
              <a:rPr lang="en-US" sz="3200" b="1" spc="-1" dirty="0">
                <a:latin typeface="Roboto"/>
                <a:ea typeface="Roboto"/>
              </a:rPr>
              <a:t>of an</a:t>
            </a:r>
            <a:r>
              <a:rPr lang="en-US" sz="3200" b="1" spc="-1" dirty="0">
                <a:solidFill>
                  <a:srgbClr val="E3E3E3"/>
                </a:solidFill>
                <a:latin typeface="Roboto"/>
                <a:ea typeface="Roboto"/>
              </a:rPr>
              <a:t> </a:t>
            </a:r>
            <a:r>
              <a:rPr lang="en-US" sz="3200" b="1" spc="-1" dirty="0">
                <a:solidFill>
                  <a:srgbClr val="C00000"/>
                </a:solidFill>
                <a:latin typeface="Roboto"/>
                <a:ea typeface="Roboto"/>
              </a:rPr>
              <a:t>e-athlete</a:t>
            </a:r>
            <a:endParaRPr lang="en-US" sz="3200" spc="-1" dirty="0">
              <a:solidFill>
                <a:srgbClr val="C00000"/>
              </a:solidFill>
              <a:latin typeface="Arial"/>
            </a:endParaRPr>
          </a:p>
        </p:txBody>
      </p:sp>
    </p:spTree>
    <p:extLst>
      <p:ext uri="{BB962C8B-B14F-4D97-AF65-F5344CB8AC3E}">
        <p14:creationId xmlns:p14="http://schemas.microsoft.com/office/powerpoint/2010/main" val="11369830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ru-RU" dirty="0"/>
          </a:p>
        </p:txBody>
      </p:sp>
      <p:sp>
        <p:nvSpPr>
          <p:cNvPr id="3" name="Text Placeholder 2"/>
          <p:cNvSpPr>
            <a:spLocks noGrp="1"/>
          </p:cNvSpPr>
          <p:nvPr>
            <p:ph type="body" idx="1"/>
          </p:nvPr>
        </p:nvSpPr>
        <p:spPr>
          <a:xfrm>
            <a:off x="292650" y="1636198"/>
            <a:ext cx="8520600" cy="3416400"/>
          </a:xfrm>
        </p:spPr>
        <p:txBody>
          <a:bodyPr/>
          <a:lstStyle/>
          <a:p>
            <a:pPr marL="114300" indent="0">
              <a:buNone/>
            </a:pPr>
            <a:r>
              <a:rPr lang="en-US" dirty="0" smtClean="0"/>
              <a:t>Games provide a very </a:t>
            </a:r>
            <a:r>
              <a:rPr lang="en-US" dirty="0" smtClean="0">
                <a:solidFill>
                  <a:srgbClr val="C00000"/>
                </a:solidFill>
              </a:rPr>
              <a:t>simple statistics</a:t>
            </a:r>
            <a:r>
              <a:rPr lang="ru-RU" dirty="0" smtClean="0"/>
              <a:t>.</a:t>
            </a:r>
            <a:endParaRPr lang="ru-RU" dirty="0"/>
          </a:p>
          <a:p>
            <a:endParaRPr lang="ru-RU" dirty="0"/>
          </a:p>
          <a:p>
            <a:r>
              <a:rPr lang="en-US" dirty="0" smtClean="0"/>
              <a:t>Problem</a:t>
            </a:r>
            <a:r>
              <a:rPr lang="ru-RU" dirty="0" smtClean="0"/>
              <a:t> </a:t>
            </a:r>
            <a:r>
              <a:rPr lang="ru-RU" dirty="0"/>
              <a:t>– </a:t>
            </a:r>
            <a:r>
              <a:rPr lang="en-US" dirty="0" smtClean="0"/>
              <a:t>lack of </a:t>
            </a:r>
            <a:r>
              <a:rPr lang="en-US" dirty="0" smtClean="0">
                <a:solidFill>
                  <a:srgbClr val="C00000"/>
                </a:solidFill>
              </a:rPr>
              <a:t>visual aids</a:t>
            </a:r>
            <a:r>
              <a:rPr lang="ru-RU" dirty="0" smtClean="0"/>
              <a:t>. </a:t>
            </a:r>
            <a:endParaRPr lang="ru-RU" dirty="0"/>
          </a:p>
          <a:p>
            <a:r>
              <a:rPr lang="en-US" dirty="0" smtClean="0"/>
              <a:t>It is essential to </a:t>
            </a:r>
            <a:r>
              <a:rPr lang="en-US" dirty="0" smtClean="0">
                <a:solidFill>
                  <a:srgbClr val="C00000"/>
                </a:solidFill>
              </a:rPr>
              <a:t>demonstrate</a:t>
            </a:r>
            <a:r>
              <a:rPr lang="en-US" dirty="0" smtClean="0"/>
              <a:t> the player what is the </a:t>
            </a:r>
            <a:r>
              <a:rPr lang="en-US" dirty="0" smtClean="0">
                <a:solidFill>
                  <a:srgbClr val="C00000"/>
                </a:solidFill>
              </a:rPr>
              <a:t>best direction </a:t>
            </a:r>
            <a:r>
              <a:rPr lang="en-US" dirty="0" smtClean="0"/>
              <a:t>for further development and progress</a:t>
            </a:r>
            <a:r>
              <a:rPr lang="ru-RU" dirty="0" smtClean="0"/>
              <a:t>. </a:t>
            </a:r>
            <a:endParaRPr lang="ru-RU" dirty="0"/>
          </a:p>
          <a:p>
            <a:endParaRPr lang="ru-RU" dirty="0"/>
          </a:p>
          <a:p>
            <a:r>
              <a:rPr lang="en-US" dirty="0" smtClean="0"/>
              <a:t>Team lack </a:t>
            </a:r>
            <a:r>
              <a:rPr lang="en-US" dirty="0" smtClean="0">
                <a:solidFill>
                  <a:srgbClr val="C00000"/>
                </a:solidFill>
              </a:rPr>
              <a:t>visual feedback</a:t>
            </a:r>
            <a:r>
              <a:rPr lang="en-US" dirty="0" smtClean="0"/>
              <a:t> and </a:t>
            </a:r>
            <a:r>
              <a:rPr lang="en-US" dirty="0" smtClean="0">
                <a:solidFill>
                  <a:srgbClr val="C00000"/>
                </a:solidFill>
              </a:rPr>
              <a:t>detailed analytics</a:t>
            </a:r>
            <a:r>
              <a:rPr lang="en-US" dirty="0" smtClean="0"/>
              <a:t> </a:t>
            </a:r>
            <a:r>
              <a:rPr lang="ru-RU" dirty="0" smtClean="0"/>
              <a:t>(«</a:t>
            </a:r>
            <a:r>
              <a:rPr lang="en-US" i="1" dirty="0" smtClean="0">
                <a:solidFill>
                  <a:srgbClr val="7030A0"/>
                </a:solidFill>
              </a:rPr>
              <a:t>I shoot perfectly – why I am not the best player</a:t>
            </a:r>
            <a:r>
              <a:rPr lang="ru-RU" i="1" dirty="0" smtClean="0">
                <a:solidFill>
                  <a:srgbClr val="7030A0"/>
                </a:solidFill>
              </a:rPr>
              <a:t>?</a:t>
            </a:r>
            <a:r>
              <a:rPr lang="ru-RU" dirty="0" smtClean="0"/>
              <a:t>»)</a:t>
            </a:r>
            <a:endParaRPr lang="en-US" dirty="0" smtClean="0"/>
          </a:p>
          <a:p>
            <a:endParaRPr lang="ru-RU" dirty="0"/>
          </a:p>
          <a:p>
            <a:pPr marL="114300" indent="0">
              <a:buNone/>
            </a:pPr>
            <a:r>
              <a:rPr lang="en-US" dirty="0" smtClean="0"/>
              <a:t>Analytics</a:t>
            </a:r>
            <a:r>
              <a:rPr lang="ru-RU" dirty="0" smtClean="0"/>
              <a:t>:</a:t>
            </a:r>
            <a:endParaRPr lang="ru-RU" dirty="0"/>
          </a:p>
          <a:p>
            <a:pPr marL="342900">
              <a:buFont typeface="Arial" panose="020B0604020202020204" pitchFamily="34" charset="0"/>
              <a:buChar char="•"/>
            </a:pPr>
            <a:r>
              <a:rPr lang="en-US" dirty="0" smtClean="0"/>
              <a:t>High speed reaction in the </a:t>
            </a:r>
            <a:r>
              <a:rPr lang="en-US" dirty="0" smtClean="0">
                <a:solidFill>
                  <a:schemeClr val="accent4"/>
                </a:solidFill>
              </a:rPr>
              <a:t>stress</a:t>
            </a:r>
            <a:r>
              <a:rPr lang="en-US" dirty="0" smtClean="0"/>
              <a:t> situations </a:t>
            </a:r>
            <a:r>
              <a:rPr lang="ru-RU" dirty="0" smtClean="0"/>
              <a:t>(«</a:t>
            </a:r>
            <a:r>
              <a:rPr lang="en-US" dirty="0" err="1" smtClean="0"/>
              <a:t>clatch</a:t>
            </a:r>
            <a:r>
              <a:rPr lang="ru-RU" dirty="0" smtClean="0"/>
              <a:t>»)</a:t>
            </a:r>
            <a:endParaRPr lang="ru-RU" dirty="0"/>
          </a:p>
          <a:p>
            <a:pPr marL="342900">
              <a:buFont typeface="Arial" panose="020B0604020202020204" pitchFamily="34" charset="0"/>
              <a:buChar char="•"/>
            </a:pPr>
            <a:r>
              <a:rPr lang="en-US" dirty="0" smtClean="0"/>
              <a:t>Concentration on a </a:t>
            </a:r>
            <a:r>
              <a:rPr lang="en-US" dirty="0" smtClean="0">
                <a:solidFill>
                  <a:schemeClr val="accent4"/>
                </a:solidFill>
              </a:rPr>
              <a:t>long</a:t>
            </a:r>
            <a:r>
              <a:rPr lang="en-US" dirty="0" smtClean="0"/>
              <a:t> time interval</a:t>
            </a:r>
            <a:endParaRPr lang="ru-RU" dirty="0"/>
          </a:p>
          <a:p>
            <a:pPr marL="342900">
              <a:buFont typeface="Arial" panose="020B0604020202020204" pitchFamily="34" charset="0"/>
              <a:buChar char="•"/>
            </a:pPr>
            <a:r>
              <a:rPr lang="en-US" dirty="0" smtClean="0"/>
              <a:t>Distribution of </a:t>
            </a:r>
            <a:r>
              <a:rPr lang="en-US" dirty="0" smtClean="0">
                <a:solidFill>
                  <a:schemeClr val="accent4"/>
                </a:solidFill>
              </a:rPr>
              <a:t>psychological resources</a:t>
            </a:r>
            <a:endParaRPr lang="ru-RU" dirty="0">
              <a:solidFill>
                <a:schemeClr val="accent4"/>
              </a:solidFill>
            </a:endParaRPr>
          </a:p>
          <a:p>
            <a:endParaRPr lang="ru-RU" dirty="0"/>
          </a:p>
        </p:txBody>
      </p:sp>
    </p:spTree>
    <p:extLst>
      <p:ext uri="{BB962C8B-B14F-4D97-AF65-F5344CB8AC3E}">
        <p14:creationId xmlns:p14="http://schemas.microsoft.com/office/powerpoint/2010/main" val="38377604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Do?</a:t>
            </a:r>
            <a:endParaRPr lang="en-US" dirty="0"/>
          </a:p>
        </p:txBody>
      </p:sp>
      <p:sp>
        <p:nvSpPr>
          <p:cNvPr id="3" name="Content Placeholder 2"/>
          <p:cNvSpPr>
            <a:spLocks noGrp="1"/>
          </p:cNvSpPr>
          <p:nvPr>
            <p:ph idx="1"/>
          </p:nvPr>
        </p:nvSpPr>
        <p:spPr>
          <a:xfrm>
            <a:off x="457199" y="1295399"/>
            <a:ext cx="7792065" cy="5380703"/>
          </a:xfrm>
        </p:spPr>
        <p:txBody>
          <a:bodyPr/>
          <a:lstStyle/>
          <a:p>
            <a:r>
              <a:rPr lang="en-US" dirty="0" smtClean="0">
                <a:solidFill>
                  <a:srgbClr val="FF0000"/>
                </a:solidFill>
              </a:rPr>
              <a:t>GOAL</a:t>
            </a:r>
            <a:r>
              <a:rPr lang="en-US" dirty="0" smtClean="0"/>
              <a:t>: Perform the </a:t>
            </a:r>
            <a:r>
              <a:rPr lang="en-US" dirty="0" smtClean="0">
                <a:solidFill>
                  <a:srgbClr val="7030A0"/>
                </a:solidFill>
              </a:rPr>
              <a:t>performance</a:t>
            </a:r>
            <a:r>
              <a:rPr lang="en-US" dirty="0" smtClean="0"/>
              <a:t> </a:t>
            </a:r>
            <a:r>
              <a:rPr lang="en-US" dirty="0" smtClean="0">
                <a:solidFill>
                  <a:srgbClr val="7030A0"/>
                </a:solidFill>
              </a:rPr>
              <a:t>visualization</a:t>
            </a:r>
            <a:r>
              <a:rPr lang="en-US" dirty="0" smtClean="0"/>
              <a:t> and/or </a:t>
            </a:r>
            <a:r>
              <a:rPr lang="en-US" dirty="0" smtClean="0">
                <a:solidFill>
                  <a:srgbClr val="7030A0"/>
                </a:solidFill>
              </a:rPr>
              <a:t>analytics</a:t>
            </a:r>
            <a:r>
              <a:rPr lang="en-US" dirty="0" smtClean="0"/>
              <a:t> for eSports players using available hardware and software.</a:t>
            </a:r>
            <a:endParaRPr lang="ru-RU" dirty="0" smtClean="0"/>
          </a:p>
          <a:p>
            <a:endParaRPr lang="en-US" dirty="0" smtClean="0"/>
          </a:p>
          <a:p>
            <a:r>
              <a:rPr lang="en-US" b="1" dirty="0" smtClean="0">
                <a:solidFill>
                  <a:srgbClr val="FF0000"/>
                </a:solidFill>
              </a:rPr>
              <a:t>Feel free to enrich your project with your own ideas and design</a:t>
            </a:r>
          </a:p>
          <a:p>
            <a:endParaRPr lang="en-US" dirty="0" smtClean="0"/>
          </a:p>
          <a:p>
            <a:r>
              <a:rPr lang="en-US" dirty="0" smtClean="0">
                <a:solidFill>
                  <a:srgbClr val="FF0000"/>
                </a:solidFill>
              </a:rPr>
              <a:t>NOTE:</a:t>
            </a:r>
            <a:r>
              <a:rPr lang="en-US" dirty="0" smtClean="0"/>
              <a:t> You are not limited in using extra hardware (smartphone, other sensors, etc</a:t>
            </a:r>
            <a:r>
              <a:rPr lang="en-US" dirty="0"/>
              <a:t>.</a:t>
            </a:r>
            <a:r>
              <a:rPr lang="en-US" dirty="0" smtClean="0"/>
              <a:t>) or software for your project.</a:t>
            </a:r>
            <a:endParaRPr lang="en-US" dirty="0"/>
          </a:p>
        </p:txBody>
      </p:sp>
    </p:spTree>
    <p:extLst>
      <p:ext uri="{BB962C8B-B14F-4D97-AF65-F5344CB8AC3E}">
        <p14:creationId xmlns:p14="http://schemas.microsoft.com/office/powerpoint/2010/main" val="22399491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6"/>
          <p:cNvSpPr txBox="1"/>
          <p:nvPr/>
        </p:nvSpPr>
        <p:spPr>
          <a:xfrm>
            <a:off x="680197" y="4302397"/>
            <a:ext cx="1130246" cy="276999"/>
          </a:xfrm>
          <a:prstGeom prst="rect">
            <a:avLst/>
          </a:prstGeom>
          <a:noFill/>
          <a:ln>
            <a:noFill/>
          </a:ln>
        </p:spPr>
        <p:txBody>
          <a:bodyPr spcFirstLastPara="1" wrap="square" lIns="91425" tIns="45700" rIns="91425" bIns="45700" anchor="t" anchorCtr="0">
            <a:noAutofit/>
          </a:bodyPr>
          <a:lstStyle/>
          <a:p>
            <a:pPr>
              <a:spcBef>
                <a:spcPts val="0"/>
              </a:spcBef>
              <a:spcAft>
                <a:spcPts val="0"/>
              </a:spcAft>
            </a:pPr>
            <a:r>
              <a:rPr lang="en" sz="1800">
                <a:solidFill>
                  <a:schemeClr val="dk1"/>
                </a:solidFill>
                <a:latin typeface="Calibri"/>
                <a:ea typeface="Calibri"/>
                <a:cs typeface="Calibri"/>
                <a:sym typeface="Calibri"/>
              </a:rPr>
              <a:t>© EyeLink</a:t>
            </a:r>
            <a:endParaRPr sz="1800">
              <a:solidFill>
                <a:schemeClr val="dk1"/>
              </a:solidFill>
              <a:latin typeface="Calibri"/>
              <a:ea typeface="Calibri"/>
              <a:cs typeface="Calibri"/>
              <a:sym typeface="Calibri"/>
            </a:endParaRPr>
          </a:p>
        </p:txBody>
      </p:sp>
      <p:pic>
        <p:nvPicPr>
          <p:cNvPr id="417" name="Google Shape;417;p56"/>
          <p:cNvPicPr preferRelativeResize="0"/>
          <p:nvPr/>
        </p:nvPicPr>
        <p:blipFill rotWithShape="1">
          <a:blip r:embed="rId3">
            <a:alphaModFix/>
          </a:blip>
          <a:srcRect/>
          <a:stretch/>
        </p:blipFill>
        <p:spPr>
          <a:xfrm>
            <a:off x="162948" y="3086101"/>
            <a:ext cx="1941241" cy="1262341"/>
          </a:xfrm>
          <a:prstGeom prst="rect">
            <a:avLst/>
          </a:prstGeom>
          <a:noFill/>
          <a:ln>
            <a:noFill/>
          </a:ln>
        </p:spPr>
      </p:pic>
      <p:pic>
        <p:nvPicPr>
          <p:cNvPr id="418" name="Google Shape;418;p56"/>
          <p:cNvPicPr preferRelativeResize="0"/>
          <p:nvPr/>
        </p:nvPicPr>
        <p:blipFill rotWithShape="1">
          <a:blip r:embed="rId4">
            <a:alphaModFix/>
          </a:blip>
          <a:srcRect/>
          <a:stretch/>
        </p:blipFill>
        <p:spPr>
          <a:xfrm>
            <a:off x="2494364" y="2743683"/>
            <a:ext cx="4122564" cy="1835713"/>
          </a:xfrm>
          <a:prstGeom prst="rect">
            <a:avLst/>
          </a:prstGeom>
          <a:noFill/>
          <a:ln>
            <a:noFill/>
          </a:ln>
        </p:spPr>
      </p:pic>
      <p:pic>
        <p:nvPicPr>
          <p:cNvPr id="419" name="Google Shape;419;p56"/>
          <p:cNvPicPr preferRelativeResize="0"/>
          <p:nvPr/>
        </p:nvPicPr>
        <p:blipFill rotWithShape="1">
          <a:blip r:embed="rId5">
            <a:alphaModFix/>
          </a:blip>
          <a:srcRect/>
          <a:stretch/>
        </p:blipFill>
        <p:spPr>
          <a:xfrm>
            <a:off x="6975026" y="3086100"/>
            <a:ext cx="1710167" cy="1208252"/>
          </a:xfrm>
          <a:prstGeom prst="rect">
            <a:avLst/>
          </a:prstGeom>
          <a:noFill/>
          <a:ln>
            <a:noFill/>
          </a:ln>
        </p:spPr>
      </p:pic>
      <p:sp>
        <p:nvSpPr>
          <p:cNvPr id="420" name="Google Shape;420;p56"/>
          <p:cNvSpPr txBox="1">
            <a:spLocks noGrp="1"/>
          </p:cNvSpPr>
          <p:nvPr>
            <p:ph type="title"/>
          </p:nvPr>
        </p:nvSpPr>
        <p:spPr>
          <a:xfrm>
            <a:off x="287321" y="171532"/>
            <a:ext cx="8229600" cy="857250"/>
          </a:xfrm>
          <a:prstGeom prst="rect">
            <a:avLst/>
          </a:prstGeom>
          <a:noFill/>
          <a:ln>
            <a:noFill/>
          </a:ln>
        </p:spPr>
        <p:txBody>
          <a:bodyPr spcFirstLastPara="1" vert="horz" wrap="square" lIns="91425" tIns="45700" rIns="91425" bIns="45700" numCol="1" anchor="ctr" anchorCtr="0" compatLnSpc="1">
            <a:prstTxWarp prst="textNoShape">
              <a:avLst/>
            </a:prstTxWarp>
            <a:noAutofit/>
          </a:bodyPr>
          <a:lstStyle/>
          <a:p>
            <a:pPr>
              <a:spcBef>
                <a:spcPts val="0"/>
              </a:spcBef>
              <a:spcAft>
                <a:spcPts val="0"/>
              </a:spcAft>
              <a:buClr>
                <a:schemeClr val="dk1"/>
              </a:buClr>
              <a:buSzPts val="4400"/>
            </a:pPr>
            <a:r>
              <a:rPr lang="en" dirty="0" smtClean="0"/>
              <a:t>Eye-tracker</a:t>
            </a:r>
            <a:endParaRPr dirty="0"/>
          </a:p>
        </p:txBody>
      </p:sp>
      <p:sp>
        <p:nvSpPr>
          <p:cNvPr id="421" name="Google Shape;421;p56"/>
          <p:cNvSpPr txBox="1"/>
          <p:nvPr/>
        </p:nvSpPr>
        <p:spPr>
          <a:xfrm>
            <a:off x="472966" y="1576552"/>
            <a:ext cx="8429295" cy="965596"/>
          </a:xfrm>
          <a:prstGeom prst="rect">
            <a:avLst/>
          </a:prstGeom>
          <a:noFill/>
          <a:ln>
            <a:noFill/>
          </a:ln>
        </p:spPr>
        <p:txBody>
          <a:bodyPr spcFirstLastPara="1" wrap="square" lIns="91425" tIns="45700" rIns="91425" bIns="45700" anchor="t" anchorCtr="0">
            <a:noAutofit/>
          </a:bodyPr>
          <a:lstStyle/>
          <a:p>
            <a:pPr>
              <a:spcBef>
                <a:spcPts val="0"/>
              </a:spcBef>
              <a:spcAft>
                <a:spcPts val="0"/>
              </a:spcAft>
            </a:pPr>
            <a:r>
              <a:rPr lang="en" i="1" dirty="0">
                <a:solidFill>
                  <a:schemeClr val="dk1"/>
                </a:solidFill>
                <a:latin typeface="Calibri"/>
                <a:ea typeface="Calibri"/>
                <a:cs typeface="Calibri"/>
                <a:sym typeface="Calibri"/>
              </a:rPr>
              <a:t>Eye tracking</a:t>
            </a:r>
            <a:r>
              <a:rPr lang="en" dirty="0">
                <a:solidFill>
                  <a:schemeClr val="dk1"/>
                </a:solidFill>
                <a:latin typeface="Calibri"/>
                <a:ea typeface="Calibri"/>
                <a:cs typeface="Calibri"/>
                <a:sym typeface="Calibri"/>
              </a:rPr>
              <a:t> is the process of measuring either the point of gaze </a:t>
            </a:r>
            <a:endParaRPr dirty="0">
              <a:solidFill>
                <a:schemeClr val="dk1"/>
              </a:solidFill>
              <a:latin typeface="Calibri"/>
              <a:ea typeface="Calibri"/>
              <a:cs typeface="Calibri"/>
              <a:sym typeface="Calibri"/>
            </a:endParaRPr>
          </a:p>
          <a:p>
            <a:pPr>
              <a:spcBef>
                <a:spcPts val="0"/>
              </a:spcBef>
              <a:spcAft>
                <a:spcPts val="0"/>
              </a:spcAft>
            </a:pPr>
            <a:r>
              <a:rPr lang="en" dirty="0">
                <a:solidFill>
                  <a:schemeClr val="dk1"/>
                </a:solidFill>
                <a:latin typeface="Calibri"/>
                <a:ea typeface="Calibri"/>
                <a:cs typeface="Calibri"/>
                <a:sym typeface="Calibri"/>
              </a:rPr>
              <a:t>(where one is looking) or the motion of an eye relative to the head</a:t>
            </a:r>
            <a:endParaRPr dirty="0">
              <a:solidFill>
                <a:schemeClr val="dk1"/>
              </a:solidFill>
              <a:latin typeface="Calibri"/>
              <a:ea typeface="Calibri"/>
              <a:cs typeface="Calibri"/>
              <a:sym typeface="Calibri"/>
            </a:endParaRPr>
          </a:p>
        </p:txBody>
      </p:sp>
      <p:sp>
        <p:nvSpPr>
          <p:cNvPr id="422" name="Google Shape;422;p56"/>
          <p:cNvSpPr txBox="1"/>
          <p:nvPr/>
        </p:nvSpPr>
        <p:spPr>
          <a:xfrm>
            <a:off x="680197" y="4972050"/>
            <a:ext cx="8142294" cy="623248"/>
          </a:xfrm>
          <a:prstGeom prst="rect">
            <a:avLst/>
          </a:prstGeom>
          <a:noFill/>
          <a:ln>
            <a:noFill/>
          </a:ln>
        </p:spPr>
        <p:txBody>
          <a:bodyPr spcFirstLastPara="1" wrap="square" lIns="91425" tIns="45700" rIns="91425" bIns="45700" anchor="t" anchorCtr="0">
            <a:noAutofit/>
          </a:bodyPr>
          <a:lstStyle/>
          <a:p>
            <a:pPr>
              <a:spcBef>
                <a:spcPts val="0"/>
              </a:spcBef>
              <a:spcAft>
                <a:spcPts val="0"/>
              </a:spcAft>
            </a:pPr>
            <a:r>
              <a:rPr lang="en" dirty="0">
                <a:solidFill>
                  <a:schemeClr val="dk1"/>
                </a:solidFill>
                <a:latin typeface="Calibri"/>
                <a:ea typeface="Calibri"/>
                <a:cs typeface="Calibri"/>
                <a:sym typeface="Calibri"/>
              </a:rPr>
              <a:t>Light, typically infrared, is reflected from the eye and sensed by </a:t>
            </a:r>
            <a:endParaRPr dirty="0"/>
          </a:p>
          <a:p>
            <a:pPr>
              <a:spcBef>
                <a:spcPts val="0"/>
              </a:spcBef>
              <a:spcAft>
                <a:spcPts val="0"/>
              </a:spcAft>
            </a:pPr>
            <a:r>
              <a:rPr lang="en" dirty="0">
                <a:solidFill>
                  <a:schemeClr val="dk1"/>
                </a:solidFill>
                <a:latin typeface="Calibri"/>
                <a:ea typeface="Calibri"/>
                <a:cs typeface="Calibri"/>
                <a:sym typeface="Calibri"/>
              </a:rPr>
              <a:t>a video camera or some other specially designed optical sensor</a:t>
            </a:r>
            <a:endParaRPr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54458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stomShape 1"/>
          <p:cNvSpPr/>
          <p:nvPr/>
        </p:nvSpPr>
        <p:spPr>
          <a:xfrm>
            <a:off x="437400" y="1546290"/>
            <a:ext cx="3973050" cy="2349000"/>
          </a:xfrm>
          <a:prstGeom prst="rect">
            <a:avLst/>
          </a:prstGeom>
          <a:solidFill>
            <a:srgbClr val="FFFFFF">
              <a:alpha val="97000"/>
            </a:srgbClr>
          </a:solidFill>
          <a:ln>
            <a:solidFill>
              <a:srgbClr val="FFFFFF"/>
            </a:solidFill>
          </a:ln>
        </p:spPr>
        <p:style>
          <a:lnRef idx="0">
            <a:scrgbClr r="0" g="0" b="0"/>
          </a:lnRef>
          <a:fillRef idx="0">
            <a:scrgbClr r="0" g="0" b="0"/>
          </a:fillRef>
          <a:effectRef idx="0">
            <a:scrgbClr r="0" g="0" b="0"/>
          </a:effectRef>
          <a:fontRef idx="minor"/>
        </p:style>
      </p:sp>
      <p:sp>
        <p:nvSpPr>
          <p:cNvPr id="328" name="CustomShape 2"/>
          <p:cNvSpPr/>
          <p:nvPr/>
        </p:nvSpPr>
        <p:spPr>
          <a:xfrm>
            <a:off x="4712580" y="1546290"/>
            <a:ext cx="4018140" cy="2348730"/>
          </a:xfrm>
          <a:prstGeom prst="rect">
            <a:avLst/>
          </a:prstGeom>
          <a:solidFill>
            <a:srgbClr val="FFFFFF">
              <a:alpha val="97000"/>
            </a:srgbClr>
          </a:solidFill>
          <a:ln>
            <a:solidFill>
              <a:srgbClr val="FFFFFF"/>
            </a:solidFill>
          </a:ln>
        </p:spPr>
        <p:style>
          <a:lnRef idx="0">
            <a:scrgbClr r="0" g="0" b="0"/>
          </a:lnRef>
          <a:fillRef idx="0">
            <a:scrgbClr r="0" g="0" b="0"/>
          </a:fillRef>
          <a:effectRef idx="0">
            <a:scrgbClr r="0" g="0" b="0"/>
          </a:effectRef>
          <a:fontRef idx="minor"/>
        </p:style>
      </p:sp>
      <p:pic>
        <p:nvPicPr>
          <p:cNvPr id="330" name="Picture 329"/>
          <p:cNvPicPr/>
          <p:nvPr/>
        </p:nvPicPr>
        <p:blipFill>
          <a:blip r:embed="rId2"/>
          <a:stretch/>
        </p:blipFill>
        <p:spPr>
          <a:xfrm>
            <a:off x="4712580" y="1145624"/>
            <a:ext cx="4431420" cy="2856926"/>
          </a:xfrm>
          <a:prstGeom prst="rect">
            <a:avLst/>
          </a:prstGeom>
          <a:ln>
            <a:noFill/>
          </a:ln>
        </p:spPr>
      </p:pic>
      <p:sp>
        <p:nvSpPr>
          <p:cNvPr id="331" name="CustomShape 3"/>
          <p:cNvSpPr/>
          <p:nvPr/>
        </p:nvSpPr>
        <p:spPr>
          <a:xfrm>
            <a:off x="1015470" y="4414503"/>
            <a:ext cx="2742930" cy="49545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gn="ctr">
              <a:lnSpc>
                <a:spcPct val="100000"/>
              </a:lnSpc>
            </a:pPr>
            <a:r>
              <a:rPr lang="en-US" sz="2100" spc="-1" dirty="0">
                <a:solidFill>
                  <a:srgbClr val="C00000"/>
                </a:solidFill>
                <a:latin typeface="Roboto"/>
              </a:rPr>
              <a:t>Professional Athlete</a:t>
            </a:r>
            <a:endParaRPr lang="en-US" sz="2100" spc="-1" dirty="0">
              <a:solidFill>
                <a:srgbClr val="C00000"/>
              </a:solidFill>
              <a:latin typeface="Arial"/>
            </a:endParaRPr>
          </a:p>
        </p:txBody>
      </p:sp>
      <p:sp>
        <p:nvSpPr>
          <p:cNvPr id="332" name="CustomShape 4"/>
          <p:cNvSpPr/>
          <p:nvPr/>
        </p:nvSpPr>
        <p:spPr>
          <a:xfrm>
            <a:off x="5404590" y="4414503"/>
            <a:ext cx="2742930" cy="49545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algn="ctr">
              <a:lnSpc>
                <a:spcPct val="100000"/>
              </a:lnSpc>
            </a:pPr>
            <a:r>
              <a:rPr lang="en-US" sz="2100" spc="-1" dirty="0">
                <a:latin typeface="Roboto"/>
              </a:rPr>
              <a:t>Amateur Player</a:t>
            </a:r>
            <a:endParaRPr lang="en-US" sz="2100" spc="-1" dirty="0">
              <a:latin typeface="Arial"/>
            </a:endParaRPr>
          </a:p>
        </p:txBody>
      </p:sp>
      <p:sp>
        <p:nvSpPr>
          <p:cNvPr id="333" name="CustomShape 5"/>
          <p:cNvSpPr/>
          <p:nvPr/>
        </p:nvSpPr>
        <p:spPr>
          <a:xfrm>
            <a:off x="455016" y="520828"/>
            <a:ext cx="7764660" cy="727380"/>
          </a:xfrm>
          <a:prstGeom prst="rect">
            <a:avLst/>
          </a:prstGeom>
          <a:noFill/>
          <a:ln>
            <a:noFill/>
          </a:ln>
        </p:spPr>
        <p:style>
          <a:lnRef idx="0">
            <a:scrgbClr r="0" g="0" b="0"/>
          </a:lnRef>
          <a:fillRef idx="0">
            <a:scrgbClr r="0" g="0" b="0"/>
          </a:fillRef>
          <a:effectRef idx="0">
            <a:scrgbClr r="0" g="0" b="0"/>
          </a:effectRef>
          <a:fontRef idx="minor"/>
        </p:style>
        <p:txBody>
          <a:bodyPr lIns="21330" tIns="21330" rIns="21330" bIns="21330"/>
          <a:lstStyle/>
          <a:p>
            <a:pPr>
              <a:lnSpc>
                <a:spcPct val="80000"/>
              </a:lnSpc>
            </a:pPr>
            <a:r>
              <a:rPr lang="en-US" sz="2625" spc="-1" dirty="0">
                <a:latin typeface="Helvetica Neue"/>
                <a:ea typeface="Helvetica Neue"/>
              </a:rPr>
              <a:t>HEATMAPS</a:t>
            </a:r>
            <a:endParaRPr lang="en-US" sz="2625" spc="-1" dirty="0">
              <a:latin typeface="Arial"/>
            </a:endParaRPr>
          </a:p>
        </p:txBody>
      </p:sp>
      <p:sp>
        <p:nvSpPr>
          <p:cNvPr id="334" name="CustomShape 6"/>
          <p:cNvSpPr/>
          <p:nvPr/>
        </p:nvSpPr>
        <p:spPr>
          <a:xfrm>
            <a:off x="682560" y="4966654"/>
            <a:ext cx="7546770" cy="1216713"/>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pPr marL="257310" indent="-228960" algn="ctr">
              <a:spcBef>
                <a:spcPts val="421"/>
              </a:spcBef>
              <a:spcAft>
                <a:spcPts val="451"/>
              </a:spcAft>
              <a:buClr>
                <a:srgbClr val="DADADA"/>
              </a:buClr>
              <a:buSzPct val="70000"/>
              <a:buFont typeface="Wingdings 2" charset="2"/>
              <a:buChar char=""/>
            </a:pPr>
            <a:r>
              <a:rPr lang="en-US" sz="2100" spc="-1" dirty="0">
                <a:latin typeface="Roboto"/>
              </a:rPr>
              <a:t>Each participant is characterized by his gaze distribution vector, each component corresponds to the zone:</a:t>
            </a:r>
            <a:endParaRPr lang="en-US" sz="2100" spc="-1" dirty="0">
              <a:latin typeface="Arial"/>
            </a:endParaRPr>
          </a:p>
          <a:p>
            <a:pPr marL="257310" indent="-228960" algn="ctr">
              <a:spcBef>
                <a:spcPts val="421"/>
              </a:spcBef>
              <a:spcAft>
                <a:spcPts val="451"/>
              </a:spcAft>
              <a:buClr>
                <a:srgbClr val="DADADA"/>
              </a:buClr>
              <a:buSzPct val="70000"/>
              <a:buFont typeface="Wingdings 2" charset="2"/>
              <a:buChar char=""/>
            </a:pPr>
            <a:r>
              <a:rPr lang="en-US" sz="2100" spc="-1" dirty="0">
                <a:latin typeface="Roboto"/>
              </a:rPr>
              <a:t>P = (p1, p2, …, p9)</a:t>
            </a:r>
            <a:r>
              <a:rPr sz="1050" dirty="0"/>
              <a:t/>
            </a:r>
            <a:br>
              <a:rPr sz="1050" dirty="0"/>
            </a:br>
            <a:r>
              <a:rPr lang="en-US" sz="2100" spc="-1" dirty="0">
                <a:latin typeface="Calisto MT"/>
              </a:rPr>
              <a:t> </a:t>
            </a:r>
            <a:endParaRPr lang="en-US" sz="2100" spc="-1" dirty="0">
              <a:latin typeface="Arial"/>
            </a:endParaRPr>
          </a:p>
        </p:txBody>
      </p:sp>
      <p:pic>
        <p:nvPicPr>
          <p:cNvPr id="329" name="Picture 328"/>
          <p:cNvPicPr/>
          <p:nvPr/>
        </p:nvPicPr>
        <p:blipFill>
          <a:blip r:embed="rId3"/>
          <a:stretch/>
        </p:blipFill>
        <p:spPr>
          <a:xfrm>
            <a:off x="136630" y="1145624"/>
            <a:ext cx="4410450" cy="2854766"/>
          </a:xfrm>
          <a:prstGeom prst="rect">
            <a:avLst/>
          </a:prstGeom>
          <a:ln>
            <a:noFill/>
          </a:ln>
        </p:spPr>
      </p:pic>
    </p:spTree>
    <p:extLst>
      <p:ext uri="{BB962C8B-B14F-4D97-AF65-F5344CB8AC3E}">
        <p14:creationId xmlns:p14="http://schemas.microsoft.com/office/powerpoint/2010/main" val="359133180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59"/>
          <p:cNvPicPr preferRelativeResize="0"/>
          <p:nvPr/>
        </p:nvPicPr>
        <p:blipFill rotWithShape="1">
          <a:blip r:embed="rId3">
            <a:alphaModFix/>
          </a:blip>
          <a:srcRect b="3956"/>
          <a:stretch/>
        </p:blipFill>
        <p:spPr>
          <a:xfrm>
            <a:off x="767254" y="1198179"/>
            <a:ext cx="7725105" cy="5228897"/>
          </a:xfrm>
          <a:prstGeom prst="rect">
            <a:avLst/>
          </a:prstGeom>
          <a:noFill/>
          <a:ln>
            <a:noFill/>
          </a:ln>
        </p:spPr>
      </p:pic>
      <p:sp>
        <p:nvSpPr>
          <p:cNvPr id="445" name="Google Shape;445;p59"/>
          <p:cNvSpPr txBox="1">
            <a:spLocks noGrp="1"/>
          </p:cNvSpPr>
          <p:nvPr>
            <p:ph type="title"/>
          </p:nvPr>
        </p:nvSpPr>
        <p:spPr>
          <a:xfrm>
            <a:off x="457200" y="220719"/>
            <a:ext cx="8229600" cy="857250"/>
          </a:xfrm>
          <a:prstGeom prst="rect">
            <a:avLst/>
          </a:prstGeom>
          <a:noFill/>
          <a:ln>
            <a:noFill/>
          </a:ln>
        </p:spPr>
        <p:txBody>
          <a:bodyPr spcFirstLastPara="1" vert="horz" wrap="square" lIns="91425" tIns="45700" rIns="91425" bIns="45700" numCol="1" anchor="ctr" anchorCtr="0" compatLnSpc="1">
            <a:prstTxWarp prst="textNoShape">
              <a:avLst/>
            </a:prstTxWarp>
            <a:noAutofit/>
          </a:bodyPr>
          <a:lstStyle/>
          <a:p>
            <a:pPr lvl="0" algn="l"/>
            <a:r>
              <a:rPr lang="en-US" sz="3200" dirty="0">
                <a:latin typeface="Calibri"/>
                <a:ea typeface="Calibri"/>
                <a:cs typeface="Calibri"/>
                <a:sym typeface="Calibri"/>
              </a:rPr>
              <a:t>Heat-map results: newbies vs amateurs vs pros </a:t>
            </a:r>
          </a:p>
        </p:txBody>
      </p:sp>
    </p:spTree>
    <p:extLst>
      <p:ext uri="{BB962C8B-B14F-4D97-AF65-F5344CB8AC3E}">
        <p14:creationId xmlns:p14="http://schemas.microsoft.com/office/powerpoint/2010/main" val="4074199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4593" y="1418900"/>
            <a:ext cx="8965324" cy="4498428"/>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ru-RU" sz="2400" b="0" i="0" u="none" strike="noStrike" cap="none" normalizeH="0" baseline="0">
              <a:ln>
                <a:noFill/>
              </a:ln>
              <a:solidFill>
                <a:schemeClr val="tx1"/>
              </a:solidFill>
              <a:effectLst/>
              <a:latin typeface="Times" charset="0"/>
              <a:ea typeface="ＭＳ Ｐゴシック" charset="0"/>
            </a:endParaRPr>
          </a:p>
        </p:txBody>
      </p:sp>
      <p:sp>
        <p:nvSpPr>
          <p:cNvPr id="341" name="CustomShape 1"/>
          <p:cNvSpPr/>
          <p:nvPr/>
        </p:nvSpPr>
        <p:spPr>
          <a:xfrm>
            <a:off x="528319" y="583625"/>
            <a:ext cx="7764660" cy="727380"/>
          </a:xfrm>
          <a:prstGeom prst="rect">
            <a:avLst/>
          </a:prstGeom>
          <a:noFill/>
          <a:ln>
            <a:noFill/>
          </a:ln>
        </p:spPr>
        <p:style>
          <a:lnRef idx="0">
            <a:scrgbClr r="0" g="0" b="0"/>
          </a:lnRef>
          <a:fillRef idx="0">
            <a:scrgbClr r="0" g="0" b="0"/>
          </a:fillRef>
          <a:effectRef idx="0">
            <a:scrgbClr r="0" g="0" b="0"/>
          </a:effectRef>
          <a:fontRef idx="minor"/>
        </p:style>
        <p:txBody>
          <a:bodyPr lIns="21330" tIns="21330" rIns="21330" bIns="21330"/>
          <a:lstStyle/>
          <a:p>
            <a:pPr>
              <a:lnSpc>
                <a:spcPct val="80000"/>
              </a:lnSpc>
            </a:pPr>
            <a:r>
              <a:rPr lang="en-US" sz="2625" spc="-1">
                <a:latin typeface="Helvetica Neue"/>
                <a:ea typeface="Helvetica Neue"/>
              </a:rPr>
              <a:t>CONTROL KEYS</a:t>
            </a:r>
            <a:endParaRPr lang="en-US" sz="2625" spc="-1">
              <a:latin typeface="Arial"/>
            </a:endParaRPr>
          </a:p>
        </p:txBody>
      </p:sp>
      <p:pic>
        <p:nvPicPr>
          <p:cNvPr id="342" name="Picture 341"/>
          <p:cNvPicPr/>
          <p:nvPr/>
        </p:nvPicPr>
        <p:blipFill>
          <a:blip r:embed="rId2"/>
          <a:stretch/>
        </p:blipFill>
        <p:spPr>
          <a:xfrm>
            <a:off x="1366608" y="1975569"/>
            <a:ext cx="6138180" cy="2933010"/>
          </a:xfrm>
          <a:prstGeom prst="rect">
            <a:avLst/>
          </a:prstGeom>
          <a:ln>
            <a:noFill/>
          </a:ln>
        </p:spPr>
      </p:pic>
    </p:spTree>
    <p:extLst>
      <p:ext uri="{BB962C8B-B14F-4D97-AF65-F5344CB8AC3E}">
        <p14:creationId xmlns:p14="http://schemas.microsoft.com/office/powerpoint/2010/main" val="79179725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61" descr="https://lh4.googleusercontent.com/t-rdgEREOht96m6HpPwwgvpG-da8knFsT59tugBvXcynGRKKALnbpEEuEdHcnqC_KSSiHMkFBlEoM_w_7bcx8zLy-TPo2VUr2cpC6O69ubYBMR3iIF119jVw6G2hk0ZZT9gHAuZA"/>
          <p:cNvPicPr preferRelativeResize="0"/>
          <p:nvPr/>
        </p:nvPicPr>
        <p:blipFill rotWithShape="1">
          <a:blip r:embed="rId3">
            <a:alphaModFix/>
          </a:blip>
          <a:srcRect/>
          <a:stretch/>
        </p:blipFill>
        <p:spPr>
          <a:xfrm>
            <a:off x="-73572" y="2652261"/>
            <a:ext cx="4491309" cy="2939242"/>
          </a:xfrm>
          <a:prstGeom prst="rect">
            <a:avLst/>
          </a:prstGeom>
          <a:noFill/>
          <a:ln>
            <a:noFill/>
          </a:ln>
        </p:spPr>
      </p:pic>
      <p:pic>
        <p:nvPicPr>
          <p:cNvPr id="463" name="Google Shape;463;p61" descr="https://lh5.googleusercontent.com/6f2lEVNFnsgQoTRPYP5u_X_sMxmFrydAmWLSsVnK-oy7q1ZibSknSbFkSEp00UIJjvrxFhaTVbVgxWMNUzlqtojcjaWW9Bs6vxpzPd7m8kCNCvWKhi99QMMjjoRRAidnWnqtPUOO"/>
          <p:cNvPicPr preferRelativeResize="0"/>
          <p:nvPr/>
        </p:nvPicPr>
        <p:blipFill rotWithShape="1">
          <a:blip r:embed="rId4">
            <a:alphaModFix/>
          </a:blip>
          <a:srcRect/>
          <a:stretch/>
        </p:blipFill>
        <p:spPr>
          <a:xfrm>
            <a:off x="4417737" y="2652261"/>
            <a:ext cx="4703857" cy="3012815"/>
          </a:xfrm>
          <a:prstGeom prst="rect">
            <a:avLst/>
          </a:prstGeom>
          <a:noFill/>
          <a:ln>
            <a:noFill/>
          </a:ln>
        </p:spPr>
      </p:pic>
      <p:sp>
        <p:nvSpPr>
          <p:cNvPr id="464" name="Google Shape;464;p61"/>
          <p:cNvSpPr txBox="1">
            <a:spLocks noGrp="1"/>
          </p:cNvSpPr>
          <p:nvPr>
            <p:ph type="title"/>
          </p:nvPr>
        </p:nvSpPr>
        <p:spPr>
          <a:xfrm>
            <a:off x="457200" y="285470"/>
            <a:ext cx="8229600" cy="857400"/>
          </a:xfrm>
          <a:prstGeom prst="rect">
            <a:avLst/>
          </a:prstGeom>
          <a:noFill/>
          <a:ln>
            <a:noFill/>
          </a:ln>
        </p:spPr>
        <p:txBody>
          <a:bodyPr spcFirstLastPara="1" vert="horz" wrap="square" lIns="91425" tIns="45700" rIns="91425" bIns="45700" numCol="1" anchor="ctr" anchorCtr="0" compatLnSpc="1">
            <a:prstTxWarp prst="textNoShape">
              <a:avLst/>
            </a:prstTxWarp>
            <a:noAutofit/>
          </a:bodyPr>
          <a:lstStyle/>
          <a:p>
            <a:pPr>
              <a:spcBef>
                <a:spcPts val="0"/>
              </a:spcBef>
              <a:spcAft>
                <a:spcPts val="0"/>
              </a:spcAft>
              <a:buClr>
                <a:schemeClr val="dk1"/>
              </a:buClr>
              <a:buSzPts val="4400"/>
            </a:pPr>
            <a:r>
              <a:rPr lang="en" dirty="0" smtClean="0"/>
              <a:t>Control Keys: keyboard/mouse</a:t>
            </a:r>
            <a:endParaRPr dirty="0"/>
          </a:p>
        </p:txBody>
      </p:sp>
      <p:sp>
        <p:nvSpPr>
          <p:cNvPr id="465" name="Google Shape;465;p61"/>
          <p:cNvSpPr txBox="1"/>
          <p:nvPr/>
        </p:nvSpPr>
        <p:spPr>
          <a:xfrm>
            <a:off x="1223260" y="2047102"/>
            <a:ext cx="5435270" cy="346249"/>
          </a:xfrm>
          <a:prstGeom prst="rect">
            <a:avLst/>
          </a:prstGeom>
          <a:noFill/>
          <a:ln>
            <a:noFill/>
          </a:ln>
        </p:spPr>
        <p:txBody>
          <a:bodyPr spcFirstLastPara="1" wrap="square" lIns="91425" tIns="45700" rIns="91425" bIns="45700" anchor="t" anchorCtr="0">
            <a:noAutofit/>
          </a:bodyPr>
          <a:lstStyle/>
          <a:p>
            <a:pPr>
              <a:spcBef>
                <a:spcPts val="0"/>
              </a:spcBef>
              <a:spcAft>
                <a:spcPts val="0"/>
              </a:spcAft>
            </a:pPr>
            <a:r>
              <a:rPr lang="en" dirty="0">
                <a:solidFill>
                  <a:schemeClr val="dk1"/>
                </a:solidFill>
                <a:latin typeface="Calibri"/>
                <a:ea typeface="Calibri"/>
                <a:cs typeface="Calibri"/>
                <a:sym typeface="Calibri"/>
              </a:rPr>
              <a:t>Key/mouse: newbies vs amateurs vs pros </a:t>
            </a:r>
            <a:endParaRPr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90238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xfrm>
            <a:off x="311700" y="33620"/>
            <a:ext cx="8520600" cy="1301194"/>
          </a:xfrm>
          <a:prstGeom prst="rect">
            <a:avLst/>
          </a:prstGeom>
        </p:spPr>
        <p:txBody>
          <a:bodyPr spcFirstLastPara="1" vert="horz" wrap="square" lIns="91425" tIns="91425" rIns="91425" bIns="91425" numCol="1" anchor="t" anchorCtr="0" compatLnSpc="1">
            <a:prstTxWarp prst="textNoShape">
              <a:avLst/>
            </a:prstTxWarp>
            <a:noAutofit/>
          </a:bodyPr>
          <a:lstStyle/>
          <a:p>
            <a:pPr algn="ctr"/>
            <a:r>
              <a:rPr lang="en" dirty="0">
                <a:solidFill>
                  <a:schemeClr val="tx1"/>
                </a:solidFill>
                <a:latin typeface="Average"/>
                <a:ea typeface="Average"/>
                <a:cs typeface="Average"/>
                <a:sym typeface="Average"/>
              </a:rPr>
              <a:t>Can we measure the proficiency of Athlete</a:t>
            </a:r>
            <a:endParaRPr dirty="0">
              <a:solidFill>
                <a:schemeClr val="tx1"/>
              </a:solidFill>
              <a:latin typeface="Average"/>
              <a:ea typeface="Average"/>
              <a:cs typeface="Average"/>
              <a:sym typeface="Average"/>
            </a:endParaRPr>
          </a:p>
          <a:p>
            <a:pPr algn="ctr"/>
            <a:r>
              <a:rPr lang="en" dirty="0">
                <a:solidFill>
                  <a:schemeClr val="tx1"/>
                </a:solidFill>
                <a:latin typeface="Average"/>
                <a:ea typeface="Average"/>
                <a:cs typeface="Average"/>
                <a:sym typeface="Average"/>
              </a:rPr>
              <a:t>using his key dynamics? </a:t>
            </a:r>
            <a:endParaRPr u="sng" dirty="0">
              <a:solidFill>
                <a:schemeClr val="tx1"/>
              </a:solidFill>
              <a:highlight>
                <a:srgbClr val="141518"/>
              </a:highlight>
              <a:latin typeface="Average"/>
              <a:ea typeface="Average"/>
              <a:cs typeface="Average"/>
              <a:sym typeface="Average"/>
              <a:hlinkClick r:id="rId3"/>
            </a:endParaRPr>
          </a:p>
          <a:p>
            <a:endParaRPr dirty="0">
              <a:solidFill>
                <a:schemeClr val="tx1"/>
              </a:solidFill>
            </a:endParaRPr>
          </a:p>
        </p:txBody>
      </p:sp>
      <p:pic>
        <p:nvPicPr>
          <p:cNvPr id="217" name="Google Shape;217;p36"/>
          <p:cNvPicPr preferRelativeResize="0"/>
          <p:nvPr/>
        </p:nvPicPr>
        <p:blipFill rotWithShape="1">
          <a:blip r:embed="rId4">
            <a:alphaModFix/>
          </a:blip>
          <a:srcRect r="11676"/>
          <a:stretch/>
        </p:blipFill>
        <p:spPr>
          <a:xfrm>
            <a:off x="262756" y="4918501"/>
            <a:ext cx="8744607" cy="1098594"/>
          </a:xfrm>
          <a:prstGeom prst="rect">
            <a:avLst/>
          </a:prstGeom>
          <a:noFill/>
          <a:ln>
            <a:noFill/>
          </a:ln>
        </p:spPr>
      </p:pic>
      <p:pic>
        <p:nvPicPr>
          <p:cNvPr id="218" name="Google Shape;218;p36"/>
          <p:cNvPicPr preferRelativeResize="0"/>
          <p:nvPr/>
        </p:nvPicPr>
        <p:blipFill>
          <a:blip r:embed="rId5">
            <a:alphaModFix/>
          </a:blip>
          <a:stretch>
            <a:fillRect/>
          </a:stretch>
        </p:blipFill>
        <p:spPr>
          <a:xfrm>
            <a:off x="607480" y="1208690"/>
            <a:ext cx="8011004" cy="3633335"/>
          </a:xfrm>
          <a:prstGeom prst="rect">
            <a:avLst/>
          </a:prstGeom>
          <a:noFill/>
          <a:ln>
            <a:noFill/>
          </a:ln>
        </p:spPr>
      </p:pic>
    </p:spTree>
    <p:extLst>
      <p:ext uri="{BB962C8B-B14F-4D97-AF65-F5344CB8AC3E}">
        <p14:creationId xmlns:p14="http://schemas.microsoft.com/office/powerpoint/2010/main" val="518591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5"/>
          <p:cNvSpPr txBox="1">
            <a:spLocks noGrp="1"/>
          </p:cNvSpPr>
          <p:nvPr>
            <p:ph type="title"/>
          </p:nvPr>
        </p:nvSpPr>
        <p:spPr>
          <a:xfrm>
            <a:off x="311700" y="240736"/>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r>
              <a:rPr lang="en-US" dirty="0" smtClean="0"/>
              <a:t>Heart Rate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4959" y="893386"/>
            <a:ext cx="6623827" cy="293932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7333" y="3859571"/>
            <a:ext cx="6790031" cy="3013076"/>
          </a:xfrm>
          <a:prstGeom prst="rect">
            <a:avLst/>
          </a:prstGeom>
        </p:spPr>
      </p:pic>
    </p:spTree>
    <p:extLst>
      <p:ext uri="{BB962C8B-B14F-4D97-AF65-F5344CB8AC3E}">
        <p14:creationId xmlns:p14="http://schemas.microsoft.com/office/powerpoint/2010/main" val="18628941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5" y="284163"/>
            <a:ext cx="8247480" cy="706437"/>
          </a:xfrm>
        </p:spPr>
        <p:txBody>
          <a:bodyPr/>
          <a:lstStyle/>
          <a:p>
            <a:r>
              <a:rPr lang="en-US" dirty="0" smtClean="0"/>
              <a:t>eSports Workshop Outline</a:t>
            </a:r>
            <a:endParaRPr lang="en-US" dirty="0"/>
          </a:p>
        </p:txBody>
      </p:sp>
      <p:sp>
        <p:nvSpPr>
          <p:cNvPr id="3" name="Content Placeholder 2"/>
          <p:cNvSpPr>
            <a:spLocks noGrp="1"/>
          </p:cNvSpPr>
          <p:nvPr>
            <p:ph idx="1"/>
          </p:nvPr>
        </p:nvSpPr>
        <p:spPr>
          <a:xfrm>
            <a:off x="457200" y="1187244"/>
            <a:ext cx="7221538" cy="5410201"/>
          </a:xfrm>
        </p:spPr>
        <p:txBody>
          <a:bodyPr/>
          <a:lstStyle/>
          <a:p>
            <a:pPr>
              <a:spcAft>
                <a:spcPts val="1200"/>
              </a:spcAft>
            </a:pPr>
            <a:r>
              <a:rPr lang="en-US" dirty="0" smtClean="0"/>
              <a:t>Introduction</a:t>
            </a:r>
          </a:p>
          <a:p>
            <a:pPr lvl="1">
              <a:spcAft>
                <a:spcPts val="1200"/>
              </a:spcAft>
            </a:pPr>
            <a:r>
              <a:rPr lang="en-US" sz="2000" dirty="0" smtClean="0"/>
              <a:t>Workshop schedule</a:t>
            </a:r>
          </a:p>
          <a:p>
            <a:pPr lvl="1">
              <a:spcAft>
                <a:spcPts val="1200"/>
              </a:spcAft>
            </a:pPr>
            <a:r>
              <a:rPr lang="en-US" sz="2000" dirty="0" smtClean="0"/>
              <a:t>Instructors</a:t>
            </a:r>
          </a:p>
          <a:p>
            <a:pPr>
              <a:spcAft>
                <a:spcPts val="1200"/>
              </a:spcAft>
            </a:pPr>
            <a:r>
              <a:rPr lang="en-US" dirty="0" smtClean="0"/>
              <a:t>Quick Facts about eSports</a:t>
            </a:r>
          </a:p>
          <a:p>
            <a:pPr lvl="1">
              <a:spcAft>
                <a:spcPts val="1200"/>
              </a:spcAft>
            </a:pPr>
            <a:r>
              <a:rPr lang="en-US" sz="2000" dirty="0" smtClean="0"/>
              <a:t>eSports background</a:t>
            </a:r>
          </a:p>
          <a:p>
            <a:pPr lvl="1">
              <a:spcAft>
                <a:spcPts val="1200"/>
              </a:spcAft>
            </a:pPr>
            <a:r>
              <a:rPr lang="en-US" sz="2000" dirty="0" smtClean="0"/>
              <a:t>Key technologies</a:t>
            </a:r>
          </a:p>
          <a:p>
            <a:pPr>
              <a:spcAft>
                <a:spcPts val="1200"/>
              </a:spcAft>
            </a:pPr>
            <a:r>
              <a:rPr lang="en-US" dirty="0" smtClean="0"/>
              <a:t>eSports Project</a:t>
            </a:r>
          </a:p>
          <a:p>
            <a:pPr lvl="1">
              <a:spcAft>
                <a:spcPts val="1200"/>
              </a:spcAft>
            </a:pPr>
            <a:r>
              <a:rPr lang="en-US" sz="2000" dirty="0" smtClean="0"/>
              <a:t>Workshop requirements</a:t>
            </a:r>
          </a:p>
          <a:p>
            <a:pPr lvl="1">
              <a:spcAft>
                <a:spcPts val="1200"/>
              </a:spcAft>
            </a:pPr>
            <a:r>
              <a:rPr lang="en-US" sz="2000" dirty="0" smtClean="0"/>
              <a:t>Available resources</a:t>
            </a:r>
          </a:p>
          <a:p>
            <a:pPr lvl="1">
              <a:spcAft>
                <a:spcPts val="1200"/>
              </a:spcAft>
            </a:pPr>
            <a:r>
              <a:rPr lang="en-US" sz="2000" dirty="0" smtClean="0"/>
              <a:t>What to do?</a:t>
            </a:r>
          </a:p>
          <a:p>
            <a:pPr lvl="1">
              <a:spcAft>
                <a:spcPts val="1200"/>
              </a:spcAft>
            </a:pPr>
            <a:r>
              <a:rPr lang="en-US" sz="2000" dirty="0" smtClean="0"/>
              <a:t>Useful links</a:t>
            </a:r>
            <a:endParaRPr lang="en-US" sz="2000" dirty="0"/>
          </a:p>
        </p:txBody>
      </p:sp>
    </p:spTree>
    <p:extLst>
      <p:ext uri="{BB962C8B-B14F-4D97-AF65-F5344CB8AC3E}">
        <p14:creationId xmlns:p14="http://schemas.microsoft.com/office/powerpoint/2010/main" val="18986638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eSports Workshop Requirements</a:t>
            </a:r>
            <a:endParaRPr lang="en-US" dirty="0"/>
          </a:p>
        </p:txBody>
      </p:sp>
      <p:sp>
        <p:nvSpPr>
          <p:cNvPr id="3" name="Content Placeholder 2"/>
          <p:cNvSpPr>
            <a:spLocks noGrp="1"/>
          </p:cNvSpPr>
          <p:nvPr>
            <p:ph idx="1"/>
          </p:nvPr>
        </p:nvSpPr>
        <p:spPr>
          <a:xfrm>
            <a:off x="457200" y="1558158"/>
            <a:ext cx="7221538" cy="5057274"/>
          </a:xfrm>
        </p:spPr>
        <p:txBody>
          <a:bodyPr/>
          <a:lstStyle/>
          <a:p>
            <a:r>
              <a:rPr lang="en-US" dirty="0" smtClean="0"/>
              <a:t>Make your project from </a:t>
            </a:r>
            <a:r>
              <a:rPr lang="en-US" dirty="0" smtClean="0">
                <a:solidFill>
                  <a:srgbClr val="FF0000"/>
                </a:solidFill>
              </a:rPr>
              <a:t>scratch</a:t>
            </a:r>
            <a:r>
              <a:rPr lang="en-US" dirty="0" smtClean="0"/>
              <a:t> using available hardware and software resources</a:t>
            </a:r>
          </a:p>
          <a:p>
            <a:r>
              <a:rPr lang="en-US" dirty="0" smtClean="0"/>
              <a:t>Work </a:t>
            </a:r>
            <a:r>
              <a:rPr lang="en-US" dirty="0" smtClean="0"/>
              <a:t>in a </a:t>
            </a:r>
            <a:r>
              <a:rPr lang="en-US" dirty="0" smtClean="0">
                <a:solidFill>
                  <a:srgbClr val="FF0000"/>
                </a:solidFill>
              </a:rPr>
              <a:t>team</a:t>
            </a:r>
            <a:r>
              <a:rPr lang="en-US" dirty="0" smtClean="0"/>
              <a:t>, but make your </a:t>
            </a:r>
            <a:r>
              <a:rPr lang="en-US" dirty="0" smtClean="0">
                <a:solidFill>
                  <a:srgbClr val="FF0000"/>
                </a:solidFill>
              </a:rPr>
              <a:t>personal contribution</a:t>
            </a:r>
            <a:r>
              <a:rPr lang="en-US" dirty="0" smtClean="0"/>
              <a:t> (generate ideas, brainstorming, programming, wiring, final presentation)</a:t>
            </a:r>
          </a:p>
          <a:p>
            <a:pPr lvl="1"/>
            <a:r>
              <a:rPr lang="en-US" sz="2000" dirty="0" smtClean="0"/>
              <a:t>Team composition: 1 person with software engineering skills and 1 person with electronic engineering skills per </a:t>
            </a:r>
            <a:r>
              <a:rPr lang="en-US" sz="2000" dirty="0" smtClean="0"/>
              <a:t>team</a:t>
            </a:r>
          </a:p>
          <a:p>
            <a:pPr lvl="1"/>
            <a:r>
              <a:rPr lang="en-US" sz="2000" u="sng" dirty="0" smtClean="0">
                <a:solidFill>
                  <a:srgbClr val="7030A0"/>
                </a:solidFill>
              </a:rPr>
              <a:t>English is our working language</a:t>
            </a:r>
            <a:endParaRPr lang="en-US" sz="2000" u="sng" dirty="0" smtClean="0">
              <a:solidFill>
                <a:srgbClr val="7030A0"/>
              </a:solidFill>
            </a:endParaRPr>
          </a:p>
          <a:p>
            <a:r>
              <a:rPr lang="en-US" dirty="0" smtClean="0"/>
              <a:t>Demonstrate your </a:t>
            </a:r>
            <a:r>
              <a:rPr lang="en-US" dirty="0" smtClean="0">
                <a:solidFill>
                  <a:srgbClr val="FF0000"/>
                </a:solidFill>
              </a:rPr>
              <a:t>results</a:t>
            </a:r>
            <a:r>
              <a:rPr lang="en-US" dirty="0" smtClean="0"/>
              <a:t> and discuss the </a:t>
            </a:r>
            <a:r>
              <a:rPr lang="en-US" dirty="0" smtClean="0">
                <a:solidFill>
                  <a:srgbClr val="FF0000"/>
                </a:solidFill>
              </a:rPr>
              <a:t>lessons learnt</a:t>
            </a:r>
            <a:r>
              <a:rPr lang="en-US" dirty="0" smtClean="0"/>
              <a:t> from the eSports workshop</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0650" y="1095886"/>
            <a:ext cx="1435889" cy="116553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022" y="2366705"/>
            <a:ext cx="2178978" cy="12486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4756" y="5316197"/>
            <a:ext cx="1584604" cy="1034844"/>
          </a:xfrm>
          <a:prstGeom prst="rect">
            <a:avLst/>
          </a:prstGeom>
        </p:spPr>
      </p:pic>
    </p:spTree>
    <p:extLst>
      <p:ext uri="{BB962C8B-B14F-4D97-AF65-F5344CB8AC3E}">
        <p14:creationId xmlns:p14="http://schemas.microsoft.com/office/powerpoint/2010/main" val="17382641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Criteria</a:t>
            </a:r>
            <a:endParaRPr lang="ru-RU" dirty="0"/>
          </a:p>
        </p:txBody>
      </p:sp>
      <p:sp>
        <p:nvSpPr>
          <p:cNvPr id="3" name="Content Placeholder 2"/>
          <p:cNvSpPr>
            <a:spLocks noGrp="1"/>
          </p:cNvSpPr>
          <p:nvPr>
            <p:ph idx="1"/>
          </p:nvPr>
        </p:nvSpPr>
        <p:spPr>
          <a:xfrm>
            <a:off x="457200" y="1295400"/>
            <a:ext cx="8550166" cy="4114800"/>
          </a:xfrm>
        </p:spPr>
        <p:txBody>
          <a:bodyPr/>
          <a:lstStyle/>
          <a:p>
            <a:r>
              <a:rPr lang="en-US" dirty="0">
                <a:solidFill>
                  <a:srgbClr val="C00000"/>
                </a:solidFill>
              </a:rPr>
              <a:t>Idea</a:t>
            </a:r>
            <a:r>
              <a:rPr lang="en-US" dirty="0"/>
              <a:t> (originality, </a:t>
            </a:r>
            <a:r>
              <a:rPr lang="en-US" dirty="0" smtClean="0"/>
              <a:t>relevance)</a:t>
            </a:r>
          </a:p>
          <a:p>
            <a:r>
              <a:rPr lang="en-US" dirty="0" smtClean="0">
                <a:solidFill>
                  <a:srgbClr val="C00000"/>
                </a:solidFill>
              </a:rPr>
              <a:t>Research</a:t>
            </a:r>
            <a:r>
              <a:rPr lang="en-US" dirty="0" smtClean="0"/>
              <a:t> </a:t>
            </a:r>
            <a:r>
              <a:rPr lang="en-US" dirty="0"/>
              <a:t>(literature and internet </a:t>
            </a:r>
            <a:r>
              <a:rPr lang="en-US" dirty="0" smtClean="0"/>
              <a:t>references)</a:t>
            </a:r>
          </a:p>
          <a:p>
            <a:r>
              <a:rPr lang="en-US" dirty="0" smtClean="0">
                <a:solidFill>
                  <a:srgbClr val="C00000"/>
                </a:solidFill>
              </a:rPr>
              <a:t>Technology</a:t>
            </a:r>
            <a:r>
              <a:rPr lang="en-US" dirty="0" smtClean="0"/>
              <a:t> </a:t>
            </a:r>
            <a:r>
              <a:rPr lang="en-US" dirty="0"/>
              <a:t>(hardware, software, </a:t>
            </a:r>
            <a:r>
              <a:rPr lang="en-US" dirty="0" smtClean="0"/>
              <a:t>programming, interfaces)</a:t>
            </a:r>
          </a:p>
          <a:p>
            <a:r>
              <a:rPr lang="en-US" dirty="0" smtClean="0">
                <a:solidFill>
                  <a:srgbClr val="C00000"/>
                </a:solidFill>
              </a:rPr>
              <a:t>Team </a:t>
            </a:r>
            <a:r>
              <a:rPr lang="en-US" dirty="0">
                <a:solidFill>
                  <a:srgbClr val="C00000"/>
                </a:solidFill>
              </a:rPr>
              <a:t>synergy</a:t>
            </a:r>
            <a:r>
              <a:rPr lang="en-US" dirty="0"/>
              <a:t> </a:t>
            </a:r>
            <a:r>
              <a:rPr lang="en-US" dirty="0" smtClean="0"/>
              <a:t>(roles </a:t>
            </a:r>
            <a:r>
              <a:rPr lang="en-US" dirty="0"/>
              <a:t>distribution, balance</a:t>
            </a:r>
            <a:r>
              <a:rPr lang="en-US" dirty="0" smtClean="0"/>
              <a:t>, being positive, brain storming)</a:t>
            </a:r>
          </a:p>
          <a:p>
            <a:r>
              <a:rPr lang="en-US" dirty="0" smtClean="0">
                <a:solidFill>
                  <a:srgbClr val="C00000"/>
                </a:solidFill>
              </a:rPr>
              <a:t>Market </a:t>
            </a:r>
            <a:r>
              <a:rPr lang="en-US" dirty="0">
                <a:solidFill>
                  <a:srgbClr val="C00000"/>
                </a:solidFill>
              </a:rPr>
              <a:t>value</a:t>
            </a:r>
            <a:r>
              <a:rPr lang="en-US" dirty="0"/>
              <a:t> (</a:t>
            </a:r>
            <a:r>
              <a:rPr lang="en-US" dirty="0" smtClean="0"/>
              <a:t>commercialization potential, </a:t>
            </a:r>
            <a:r>
              <a:rPr lang="en-US" dirty="0"/>
              <a:t>scalability</a:t>
            </a:r>
            <a:r>
              <a:rPr lang="en-US" dirty="0" smtClean="0"/>
              <a:t>, market evaluation)</a:t>
            </a:r>
          </a:p>
          <a:p>
            <a:r>
              <a:rPr lang="en-US" dirty="0" smtClean="0">
                <a:solidFill>
                  <a:srgbClr val="C00000"/>
                </a:solidFill>
              </a:rPr>
              <a:t>Clarity of presentation </a:t>
            </a:r>
            <a:r>
              <a:rPr lang="en-US" dirty="0" smtClean="0"/>
              <a:t>(figure captions (!), high-quality pics)</a:t>
            </a:r>
            <a:endParaRPr lang="ru-RU" dirty="0"/>
          </a:p>
        </p:txBody>
      </p:sp>
    </p:spTree>
    <p:extLst>
      <p:ext uri="{BB962C8B-B14F-4D97-AF65-F5344CB8AC3E}">
        <p14:creationId xmlns:p14="http://schemas.microsoft.com/office/powerpoint/2010/main" val="2309556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Resources</a:t>
            </a:r>
            <a:endParaRPr lang="en-US" dirty="0"/>
          </a:p>
        </p:txBody>
      </p:sp>
      <p:sp>
        <p:nvSpPr>
          <p:cNvPr id="3" name="Content Placeholder 2"/>
          <p:cNvSpPr>
            <a:spLocks noGrp="1"/>
          </p:cNvSpPr>
          <p:nvPr>
            <p:ph idx="1"/>
          </p:nvPr>
        </p:nvSpPr>
        <p:spPr>
          <a:xfrm>
            <a:off x="457200" y="1295400"/>
            <a:ext cx="7221538" cy="5178972"/>
          </a:xfrm>
        </p:spPr>
        <p:txBody>
          <a:bodyPr/>
          <a:lstStyle/>
          <a:p>
            <a:r>
              <a:rPr lang="en-US" dirty="0" smtClean="0"/>
              <a:t>Eye tracker</a:t>
            </a:r>
          </a:p>
          <a:p>
            <a:endParaRPr lang="en-US" dirty="0"/>
          </a:p>
          <a:p>
            <a:r>
              <a:rPr lang="en-US" dirty="0" smtClean="0"/>
              <a:t>Heart-rate sensor</a:t>
            </a:r>
          </a:p>
          <a:p>
            <a:endParaRPr lang="en-US" dirty="0"/>
          </a:p>
          <a:p>
            <a:r>
              <a:rPr lang="en-US" dirty="0" smtClean="0"/>
              <a:t>IMU</a:t>
            </a:r>
          </a:p>
          <a:p>
            <a:endParaRPr lang="en-US" dirty="0"/>
          </a:p>
          <a:p>
            <a:r>
              <a:rPr lang="en-US" dirty="0" smtClean="0"/>
              <a:t>Keyboard, </a:t>
            </a:r>
            <a:r>
              <a:rPr lang="en-US" dirty="0" smtClean="0"/>
              <a:t>mouse</a:t>
            </a:r>
            <a:endParaRPr lang="en-US" dirty="0"/>
          </a:p>
          <a:p>
            <a:endParaRPr lang="en-US" dirty="0"/>
          </a:p>
          <a:p>
            <a:r>
              <a:rPr lang="en-US" dirty="0" smtClean="0"/>
              <a:t>Scripts for data collection </a:t>
            </a:r>
            <a:endParaRPr lang="en-US" dirty="0" smtClean="0"/>
          </a:p>
        </p:txBody>
      </p:sp>
    </p:spTree>
    <p:extLst>
      <p:ext uri="{BB962C8B-B14F-4D97-AF65-F5344CB8AC3E}">
        <p14:creationId xmlns:p14="http://schemas.microsoft.com/office/powerpoint/2010/main" val="4028010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US" dirty="0"/>
          </a:p>
        </p:txBody>
      </p:sp>
      <p:sp>
        <p:nvSpPr>
          <p:cNvPr id="3" name="Content Placeholder 2"/>
          <p:cNvSpPr>
            <a:spLocks noGrp="1"/>
          </p:cNvSpPr>
          <p:nvPr>
            <p:ph idx="1"/>
          </p:nvPr>
        </p:nvSpPr>
        <p:spPr>
          <a:xfrm>
            <a:off x="457200" y="1295399"/>
            <a:ext cx="7221538" cy="5481321"/>
          </a:xfrm>
        </p:spPr>
        <p:txBody>
          <a:bodyPr/>
          <a:lstStyle/>
          <a:p>
            <a:r>
              <a:rPr lang="en-US" dirty="0" smtClean="0"/>
              <a:t>HLTV.org</a:t>
            </a:r>
          </a:p>
          <a:p>
            <a:r>
              <a:rPr lang="en-US" dirty="0" smtClean="0"/>
              <a:t>Arxive.org</a:t>
            </a:r>
          </a:p>
          <a:p>
            <a:r>
              <a:rPr lang="en-US" b="1" dirty="0" smtClean="0">
                <a:solidFill>
                  <a:srgbClr val="FF0000"/>
                </a:solidFill>
              </a:rPr>
              <a:t>A.Somov@skoltech.ru</a:t>
            </a:r>
            <a:endParaRPr lang="en-US" b="1" dirty="0">
              <a:solidFill>
                <a:srgbClr val="FF0000"/>
              </a:solidFill>
            </a:endParaRPr>
          </a:p>
        </p:txBody>
      </p:sp>
    </p:spTree>
    <p:extLst>
      <p:ext uri="{BB962C8B-B14F-4D97-AF65-F5344CB8AC3E}">
        <p14:creationId xmlns:p14="http://schemas.microsoft.com/office/powerpoint/2010/main" val="41549942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a:t>
            </a:r>
            <a:endParaRPr lang="en-US" dirty="0"/>
          </a:p>
        </p:txBody>
      </p:sp>
      <p:sp>
        <p:nvSpPr>
          <p:cNvPr id="3" name="Content Placeholder 2"/>
          <p:cNvSpPr>
            <a:spLocks noGrp="1"/>
          </p:cNvSpPr>
          <p:nvPr>
            <p:ph idx="1"/>
          </p:nvPr>
        </p:nvSpPr>
        <p:spPr>
          <a:xfrm>
            <a:off x="457199" y="1295400"/>
            <a:ext cx="8438707" cy="5367670"/>
          </a:xfrm>
        </p:spPr>
        <p:txBody>
          <a:bodyPr/>
          <a:lstStyle/>
          <a:p>
            <a:r>
              <a:rPr lang="en-US" dirty="0" smtClean="0"/>
              <a:t>Send your final code and presentation to </a:t>
            </a:r>
            <a:r>
              <a:rPr lang="en-US" sz="2400" b="1" dirty="0" smtClean="0">
                <a:solidFill>
                  <a:srgbClr val="0070C0"/>
                </a:solidFill>
                <a:latin typeface="Courier" pitchFamily="49" charset="0"/>
              </a:rPr>
              <a:t>a.somov@skoltech.ru</a:t>
            </a:r>
            <a:r>
              <a:rPr lang="en-US" dirty="0" smtClean="0"/>
              <a:t>  by 3:30pm </a:t>
            </a:r>
          </a:p>
          <a:p>
            <a:r>
              <a:rPr lang="en-US" dirty="0" smtClean="0"/>
              <a:t>Your presentation (up to </a:t>
            </a:r>
            <a:r>
              <a:rPr lang="en-US" dirty="0"/>
              <a:t>7</a:t>
            </a:r>
            <a:r>
              <a:rPr lang="en-US" dirty="0" smtClean="0"/>
              <a:t> minutes):</a:t>
            </a:r>
          </a:p>
          <a:p>
            <a:pPr lvl="1"/>
            <a:r>
              <a:rPr lang="en-US" dirty="0" smtClean="0"/>
              <a:t>What is the outcome of your project?</a:t>
            </a:r>
          </a:p>
          <a:p>
            <a:pPr lvl="1"/>
            <a:r>
              <a:rPr lang="en-US" dirty="0" smtClean="0"/>
              <a:t>Lessons learnt (difficulties, unexpected bugs, fun, new skills)</a:t>
            </a:r>
          </a:p>
          <a:p>
            <a:pPr lvl="1"/>
            <a:r>
              <a:rPr lang="en-US" dirty="0" smtClean="0"/>
              <a:t>Open questions.</a:t>
            </a:r>
          </a:p>
          <a:p>
            <a:pPr lvl="1"/>
            <a:r>
              <a:rPr lang="en-US" dirty="0" smtClean="0"/>
              <a:t>How can you upgrade and improve your project (add new technologies, new applications)?</a:t>
            </a:r>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574" y="1295400"/>
            <a:ext cx="2282066" cy="1490330"/>
          </a:xfrm>
          <a:prstGeom prst="rect">
            <a:avLst/>
          </a:prstGeom>
        </p:spPr>
      </p:pic>
    </p:spTree>
    <p:extLst>
      <p:ext uri="{BB962C8B-B14F-4D97-AF65-F5344CB8AC3E}">
        <p14:creationId xmlns:p14="http://schemas.microsoft.com/office/powerpoint/2010/main" val="36826188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sz="3200" b="1" dirty="0" smtClean="0"/>
          </a:p>
          <a:p>
            <a:pPr marL="0" indent="0">
              <a:buNone/>
            </a:pPr>
            <a:endParaRPr lang="en-US" sz="3200" b="1" dirty="0"/>
          </a:p>
          <a:p>
            <a:pPr marL="0" indent="0">
              <a:buNone/>
            </a:pPr>
            <a:r>
              <a:rPr lang="en-US" sz="3200" b="1" dirty="0" smtClean="0"/>
              <a:t>Thank you</a:t>
            </a:r>
            <a:endParaRPr lang="en-US" b="1" dirty="0"/>
          </a:p>
        </p:txBody>
      </p:sp>
    </p:spTree>
    <p:extLst>
      <p:ext uri="{BB962C8B-B14F-4D97-AF65-F5344CB8AC3E}">
        <p14:creationId xmlns:p14="http://schemas.microsoft.com/office/powerpoint/2010/main" val="31719064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175529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Schedule</a:t>
            </a:r>
            <a:endParaRPr lang="en-US" dirty="0"/>
          </a:p>
        </p:txBody>
      </p:sp>
      <p:sp>
        <p:nvSpPr>
          <p:cNvPr id="3" name="Content Placeholder 2"/>
          <p:cNvSpPr>
            <a:spLocks noGrp="1"/>
          </p:cNvSpPr>
          <p:nvPr>
            <p:ph idx="1"/>
          </p:nvPr>
        </p:nvSpPr>
        <p:spPr/>
        <p:txBody>
          <a:bodyPr/>
          <a:lstStyle/>
          <a:p>
            <a:r>
              <a:rPr lang="en-US" dirty="0" smtClean="0"/>
              <a:t>Start: 10:15</a:t>
            </a:r>
          </a:p>
          <a:p>
            <a:pPr lvl="1"/>
            <a:r>
              <a:rPr lang="en-US" sz="2000" dirty="0" smtClean="0"/>
              <a:t>Introduction</a:t>
            </a:r>
          </a:p>
          <a:p>
            <a:pPr lvl="1"/>
            <a:r>
              <a:rPr lang="en-US" sz="2000" dirty="0" smtClean="0"/>
              <a:t>Dividing into teams</a:t>
            </a:r>
          </a:p>
          <a:p>
            <a:r>
              <a:rPr lang="en-US" dirty="0" smtClean="0"/>
              <a:t>Lunch time: 13:30</a:t>
            </a:r>
          </a:p>
          <a:p>
            <a:r>
              <a:rPr lang="en-US" dirty="0" smtClean="0"/>
              <a:t>5 minutes presentations: 15:30</a:t>
            </a:r>
          </a:p>
          <a:p>
            <a:r>
              <a:rPr lang="en-US" dirty="0" smtClean="0"/>
              <a:t>Finish: 16:30</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4928" y="228601"/>
            <a:ext cx="2118433" cy="1774262"/>
          </a:xfrm>
          <a:prstGeom prst="rect">
            <a:avLst/>
          </a:prstGeom>
        </p:spPr>
      </p:pic>
    </p:spTree>
    <p:extLst>
      <p:ext uri="{BB962C8B-B14F-4D97-AF65-F5344CB8AC3E}">
        <p14:creationId xmlns:p14="http://schemas.microsoft.com/office/powerpoint/2010/main" val="8486997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Instructors</a:t>
            </a:r>
            <a:endParaRPr lang="en-US" dirty="0"/>
          </a:p>
        </p:txBody>
      </p:sp>
      <p:sp>
        <p:nvSpPr>
          <p:cNvPr id="3" name="Content Placeholder 2"/>
          <p:cNvSpPr>
            <a:spLocks noGrp="1"/>
          </p:cNvSpPr>
          <p:nvPr>
            <p:ph idx="1"/>
          </p:nvPr>
        </p:nvSpPr>
        <p:spPr>
          <a:xfrm>
            <a:off x="457200" y="1295400"/>
            <a:ext cx="7221538" cy="4485968"/>
          </a:xfrm>
        </p:spPr>
        <p:txBody>
          <a:bodyPr/>
          <a:lstStyle/>
          <a:p>
            <a:r>
              <a:rPr lang="en-US" dirty="0" smtClean="0"/>
              <a:t>Andrey Somov, </a:t>
            </a:r>
            <a:br>
              <a:rPr lang="en-US" dirty="0" smtClean="0"/>
            </a:br>
            <a:r>
              <a:rPr lang="en-US" dirty="0" smtClean="0"/>
              <a:t>Assistant Professor @ CDISE</a:t>
            </a:r>
          </a:p>
          <a:p>
            <a:endParaRPr lang="en-US" dirty="0" smtClean="0"/>
          </a:p>
          <a:p>
            <a:r>
              <a:rPr lang="en-US" dirty="0" smtClean="0"/>
              <a:t>Anton </a:t>
            </a:r>
            <a:r>
              <a:rPr lang="en-US" dirty="0" err="1" smtClean="0"/>
              <a:t>Stepanov</a:t>
            </a:r>
            <a:r>
              <a:rPr lang="en-US" dirty="0" smtClean="0"/>
              <a:t>, </a:t>
            </a:r>
            <a:br>
              <a:rPr lang="en-US" dirty="0" smtClean="0"/>
            </a:br>
            <a:r>
              <a:rPr lang="en-US" dirty="0" smtClean="0"/>
              <a:t>Research Engineer</a:t>
            </a:r>
            <a:br>
              <a:rPr lang="en-US" dirty="0" smtClean="0"/>
            </a:br>
            <a:r>
              <a:rPr lang="en-US" dirty="0" smtClean="0"/>
              <a:t>eSports Lab, CDISE</a:t>
            </a:r>
          </a:p>
          <a:p>
            <a:endParaRPr lang="en-US" dirty="0" smtClean="0"/>
          </a:p>
          <a:p>
            <a:r>
              <a:rPr lang="en-US" dirty="0" smtClean="0"/>
              <a:t>Dmitry </a:t>
            </a:r>
            <a:r>
              <a:rPr lang="en-US" dirty="0" err="1" smtClean="0"/>
              <a:t>Nikolaev</a:t>
            </a:r>
            <a:r>
              <a:rPr lang="en-US" dirty="0" smtClean="0"/>
              <a:t/>
            </a:r>
            <a:br>
              <a:rPr lang="en-US" dirty="0" smtClean="0"/>
            </a:br>
            <a:r>
              <a:rPr lang="en-US" dirty="0" smtClean="0"/>
              <a:t>Research Engineer</a:t>
            </a:r>
            <a:br>
              <a:rPr lang="en-US" dirty="0" smtClean="0"/>
            </a:br>
            <a:r>
              <a:rPr lang="en-US" dirty="0" smtClean="0"/>
              <a:t>eSports Lab, CDISE</a:t>
            </a:r>
            <a:endParaRPr lang="en-US" dirty="0"/>
          </a:p>
          <a:p>
            <a:endParaRPr lang="en-US" dirty="0" smtClean="0"/>
          </a:p>
          <a:p>
            <a:pPr marL="0" indent="0">
              <a:buNone/>
            </a:pPr>
            <a:r>
              <a:rPr lang="en-US" dirty="0" smtClean="0">
                <a:solidFill>
                  <a:srgbClr val="0070C0"/>
                </a:solidFill>
              </a:rPr>
              <a:t>Please feel free to ask questions! </a:t>
            </a:r>
            <a:endParaRPr lang="en-US" dirty="0">
              <a:solidFill>
                <a:srgbClr val="0070C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5254" y="1248113"/>
            <a:ext cx="914400" cy="914400"/>
          </a:xfrm>
          <a:prstGeom prst="rect">
            <a:avLst/>
          </a:prstGeom>
        </p:spPr>
      </p:pic>
      <p:pic>
        <p:nvPicPr>
          <p:cNvPr id="8" name="Picture 7"/>
          <p:cNvPicPr>
            <a:picLocks noChangeAspect="1"/>
          </p:cNvPicPr>
          <p:nvPr/>
        </p:nvPicPr>
        <p:blipFill rotWithShape="1">
          <a:blip r:embed="rId3"/>
          <a:srcRect l="7288" t="22760" r="80981" b="54907"/>
          <a:stretch/>
        </p:blipFill>
        <p:spPr>
          <a:xfrm>
            <a:off x="5225673" y="2662270"/>
            <a:ext cx="915926" cy="116252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5673" y="4405828"/>
            <a:ext cx="1073897" cy="1162520"/>
          </a:xfrm>
          <a:prstGeom prst="rect">
            <a:avLst/>
          </a:prstGeom>
        </p:spPr>
      </p:pic>
    </p:spTree>
    <p:extLst>
      <p:ext uri="{BB962C8B-B14F-4D97-AF65-F5344CB8AC3E}">
        <p14:creationId xmlns:p14="http://schemas.microsoft.com/office/powerpoint/2010/main" val="11075687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322377"/>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r>
              <a:rPr lang="en" dirty="0"/>
              <a:t>What is eSports?</a:t>
            </a:r>
            <a:endParaRPr dirty="0"/>
          </a:p>
        </p:txBody>
      </p:sp>
      <p:sp>
        <p:nvSpPr>
          <p:cNvPr id="81" name="Google Shape;81;p17"/>
          <p:cNvSpPr txBox="1">
            <a:spLocks noGrp="1"/>
          </p:cNvSpPr>
          <p:nvPr>
            <p:ph type="body" idx="1"/>
          </p:nvPr>
        </p:nvSpPr>
        <p:spPr>
          <a:xfrm>
            <a:off x="546538" y="2009725"/>
            <a:ext cx="8285762" cy="3416400"/>
          </a:xfrm>
          <a:prstGeom prst="rect">
            <a:avLst/>
          </a:prstGeom>
        </p:spPr>
        <p:txBody>
          <a:bodyPr spcFirstLastPara="1" vert="horz" wrap="square" lIns="91425" tIns="91425" rIns="91425" bIns="91425" numCol="1" anchor="t" anchorCtr="0" compatLnSpc="1">
            <a:prstTxWarp prst="textNoShape">
              <a:avLst/>
            </a:prstTxWarp>
            <a:noAutofit/>
          </a:bodyPr>
          <a:lstStyle/>
          <a:p>
            <a:pPr marL="0" indent="0">
              <a:buNone/>
            </a:pPr>
            <a:r>
              <a:rPr lang="en" sz="2400" b="1" dirty="0">
                <a:solidFill>
                  <a:srgbClr val="FF0000"/>
                </a:solidFill>
                <a:latin typeface="Roboto" panose="020B0604020202020204"/>
              </a:rPr>
              <a:t>eSports =</a:t>
            </a:r>
            <a:r>
              <a:rPr lang="en" sz="2400" dirty="0">
                <a:solidFill>
                  <a:srgbClr val="FF0000"/>
                </a:solidFill>
                <a:latin typeface="Roboto" panose="020B0604020202020204"/>
              </a:rPr>
              <a:t> </a:t>
            </a:r>
            <a:r>
              <a:rPr lang="en" sz="2400" b="1" dirty="0">
                <a:solidFill>
                  <a:srgbClr val="FF0000"/>
                </a:solidFill>
                <a:latin typeface="Roboto" panose="020B0604020202020204"/>
              </a:rPr>
              <a:t>computer sport</a:t>
            </a:r>
            <a:r>
              <a:rPr lang="en" sz="2400" dirty="0">
                <a:solidFill>
                  <a:srgbClr val="FF0000"/>
                </a:solidFill>
                <a:latin typeface="Roboto" panose="020B0604020202020204"/>
              </a:rPr>
              <a:t> = </a:t>
            </a:r>
            <a:r>
              <a:rPr lang="en" sz="2400" b="1" dirty="0">
                <a:solidFill>
                  <a:srgbClr val="FF0000"/>
                </a:solidFill>
                <a:latin typeface="Roboto" panose="020B0604020202020204"/>
              </a:rPr>
              <a:t>electronic sport</a:t>
            </a:r>
            <a:r>
              <a:rPr lang="en" sz="2400" dirty="0">
                <a:solidFill>
                  <a:srgbClr val="FF0000"/>
                </a:solidFill>
                <a:latin typeface="Roboto" panose="020B0604020202020204"/>
              </a:rPr>
              <a:t> </a:t>
            </a:r>
            <a:endParaRPr sz="2400" dirty="0">
              <a:solidFill>
                <a:srgbClr val="FF0000"/>
              </a:solidFill>
              <a:latin typeface="Roboto" panose="020B0604020202020204"/>
            </a:endParaRPr>
          </a:p>
          <a:p>
            <a:pPr marL="0" indent="0">
              <a:buNone/>
            </a:pPr>
            <a:r>
              <a:rPr lang="en" sz="2400" dirty="0">
                <a:solidFill>
                  <a:srgbClr val="FFFFFF"/>
                </a:solidFill>
                <a:latin typeface="Roboto" panose="020B0604020202020204"/>
              </a:rPr>
              <a:t> </a:t>
            </a:r>
            <a:endParaRPr sz="2400" dirty="0">
              <a:solidFill>
                <a:srgbClr val="FFFFFF"/>
              </a:solidFill>
              <a:latin typeface="Roboto" panose="020B0604020202020204"/>
            </a:endParaRPr>
          </a:p>
          <a:p>
            <a:pPr marL="0" indent="0">
              <a:buNone/>
            </a:pPr>
            <a:r>
              <a:rPr lang="en" sz="2400" i="1" dirty="0">
                <a:solidFill>
                  <a:srgbClr val="7030A0"/>
                </a:solidFill>
                <a:latin typeface="Roboto" panose="020B0604020202020204"/>
              </a:rPr>
              <a:t>eSports is an organized gaming where the single players or teams compete against each other to achieve a specific goal by the end of the game.</a:t>
            </a:r>
            <a:endParaRPr sz="2400" i="1" dirty="0">
              <a:solidFill>
                <a:srgbClr val="7030A0"/>
              </a:solidFill>
              <a:latin typeface="Roboto" panose="020B0604020202020204"/>
            </a:endParaRPr>
          </a:p>
          <a:p>
            <a:pPr marL="0" indent="0">
              <a:buNone/>
            </a:pPr>
            <a:endParaRPr sz="2400" dirty="0">
              <a:latin typeface="Roboto" panose="020B0604020202020204"/>
            </a:endParaRPr>
          </a:p>
          <a:p>
            <a:pPr marL="0" indent="0">
              <a:buNone/>
            </a:pPr>
            <a:r>
              <a:rPr lang="en" sz="2400" dirty="0">
                <a:latin typeface="Roboto" panose="020B0604020202020204"/>
              </a:rPr>
              <a:t>eSports is recognized as a sport in Russia (2016) and many other countries</a:t>
            </a:r>
            <a:endParaRPr sz="2400" dirty="0">
              <a:latin typeface="Roboto" panose="020B0604020202020204"/>
            </a:endParaRPr>
          </a:p>
          <a:p>
            <a:pPr marL="0" indent="0">
              <a:spcAft>
                <a:spcPts val="1600"/>
              </a:spcAft>
              <a:buNone/>
            </a:pPr>
            <a:endParaRPr sz="2400" dirty="0">
              <a:latin typeface="Roboto" panose="020B0604020202020204"/>
            </a:endParaRPr>
          </a:p>
        </p:txBody>
      </p:sp>
      <p:pic>
        <p:nvPicPr>
          <p:cNvPr id="82" name="Google Shape;82;p17"/>
          <p:cNvPicPr preferRelativeResize="0"/>
          <p:nvPr/>
        </p:nvPicPr>
        <p:blipFill>
          <a:blip r:embed="rId3">
            <a:alphaModFix/>
          </a:blip>
          <a:stretch>
            <a:fillRect/>
          </a:stretch>
        </p:blipFill>
        <p:spPr>
          <a:xfrm>
            <a:off x="3449626" y="5377634"/>
            <a:ext cx="1653675" cy="1131825"/>
          </a:xfrm>
          <a:prstGeom prst="rect">
            <a:avLst/>
          </a:prstGeom>
          <a:noFill/>
          <a:ln>
            <a:noFill/>
          </a:ln>
        </p:spPr>
      </p:pic>
    </p:spTree>
    <p:extLst>
      <p:ext uri="{BB962C8B-B14F-4D97-AF65-F5344CB8AC3E}">
        <p14:creationId xmlns:p14="http://schemas.microsoft.com/office/powerpoint/2010/main" val="22322647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ustomShape 1"/>
          <p:cNvSpPr/>
          <p:nvPr/>
        </p:nvSpPr>
        <p:spPr>
          <a:xfrm>
            <a:off x="444420" y="337095"/>
            <a:ext cx="5942430" cy="996840"/>
          </a:xfrm>
          <a:prstGeom prst="rect">
            <a:avLst/>
          </a:prstGeom>
          <a:noFill/>
          <a:ln>
            <a:noFill/>
          </a:ln>
        </p:spPr>
        <p:style>
          <a:lnRef idx="0">
            <a:scrgbClr r="0" g="0" b="0"/>
          </a:lnRef>
          <a:fillRef idx="0">
            <a:scrgbClr r="0" g="0" b="0"/>
          </a:fillRef>
          <a:effectRef idx="0">
            <a:scrgbClr r="0" g="0" b="0"/>
          </a:effectRef>
          <a:fontRef idx="minor"/>
        </p:style>
        <p:txBody>
          <a:bodyPr lIns="21330" tIns="21330" rIns="21330" bIns="21330"/>
          <a:lstStyle/>
          <a:p>
            <a:pPr>
              <a:lnSpc>
                <a:spcPct val="80000"/>
              </a:lnSpc>
            </a:pPr>
            <a:r>
              <a:rPr lang="en-US" sz="2625" spc="-1" dirty="0">
                <a:latin typeface="Helvetica Neue"/>
                <a:ea typeface="Helvetica Neue"/>
              </a:rPr>
              <a:t>MARKET DATA</a:t>
            </a:r>
            <a:r>
              <a:rPr sz="1050" dirty="0"/>
              <a:t/>
            </a:r>
            <a:br>
              <a:rPr sz="1050" dirty="0"/>
            </a:br>
            <a:r>
              <a:rPr lang="en-US" sz="2250" spc="-1" dirty="0" err="1">
                <a:latin typeface="Helvetica Neue"/>
                <a:ea typeface="Helvetica Neue"/>
              </a:rPr>
              <a:t>eSPORTS</a:t>
            </a:r>
            <a:r>
              <a:rPr lang="en-US" sz="2250" spc="-1" dirty="0">
                <a:latin typeface="Helvetica Neue"/>
                <a:ea typeface="Helvetica Neue"/>
              </a:rPr>
              <a:t>: ENJOYING GREAT MOMENTUM</a:t>
            </a:r>
            <a:endParaRPr lang="en-US" sz="2250" spc="-1" dirty="0">
              <a:latin typeface="Arial"/>
            </a:endParaRPr>
          </a:p>
        </p:txBody>
      </p:sp>
      <p:sp>
        <p:nvSpPr>
          <p:cNvPr id="168" name="CustomShape 2"/>
          <p:cNvSpPr/>
          <p:nvPr/>
        </p:nvSpPr>
        <p:spPr>
          <a:xfrm>
            <a:off x="1486890" y="5697000"/>
            <a:ext cx="2912220" cy="154710"/>
          </a:xfrm>
          <a:prstGeom prst="rect">
            <a:avLst/>
          </a:prstGeom>
          <a:noFill/>
          <a:ln>
            <a:noFill/>
          </a:ln>
        </p:spPr>
        <p:style>
          <a:lnRef idx="0">
            <a:scrgbClr r="0" g="0" b="0"/>
          </a:lnRef>
          <a:fillRef idx="0">
            <a:scrgbClr r="0" g="0" b="0"/>
          </a:fillRef>
          <a:effectRef idx="0">
            <a:scrgbClr r="0" g="0" b="0"/>
          </a:effectRef>
          <a:fontRef idx="minor"/>
        </p:style>
        <p:txBody>
          <a:bodyPr lIns="21330" tIns="21330" rIns="21330" bIns="21330"/>
          <a:lstStyle/>
          <a:p>
            <a:pPr>
              <a:lnSpc>
                <a:spcPct val="100000"/>
              </a:lnSpc>
            </a:pPr>
            <a:r>
              <a:rPr lang="en-US" sz="600" i="1" spc="-1">
                <a:solidFill>
                  <a:srgbClr val="FFFFFF"/>
                </a:solidFill>
                <a:latin typeface="Roboto Medium"/>
                <a:ea typeface="Roboto Medium"/>
              </a:rPr>
              <a:t>NEWZOO, SUPERDATA, REDEF</a:t>
            </a:r>
            <a:endParaRPr lang="en-US" sz="600" spc="-1">
              <a:latin typeface="Arial"/>
            </a:endParaRPr>
          </a:p>
        </p:txBody>
      </p:sp>
      <p:sp>
        <p:nvSpPr>
          <p:cNvPr id="169" name="CustomShape 3"/>
          <p:cNvSpPr/>
          <p:nvPr/>
        </p:nvSpPr>
        <p:spPr>
          <a:xfrm>
            <a:off x="633153" y="4283010"/>
            <a:ext cx="1678050" cy="969030"/>
          </a:xfrm>
          <a:prstGeom prst="rect">
            <a:avLst/>
          </a:prstGeom>
          <a:noFill/>
          <a:ln>
            <a:noFill/>
          </a:ln>
        </p:spPr>
        <p:style>
          <a:lnRef idx="0">
            <a:scrgbClr r="0" g="0" b="0"/>
          </a:lnRef>
          <a:fillRef idx="0">
            <a:scrgbClr r="0" g="0" b="0"/>
          </a:fillRef>
          <a:effectRef idx="0">
            <a:scrgbClr r="0" g="0" b="0"/>
          </a:effectRef>
          <a:fontRef idx="minor"/>
        </p:style>
        <p:txBody>
          <a:bodyPr lIns="28620" tIns="28620" rIns="28620" bIns="28620"/>
          <a:lstStyle/>
          <a:p>
            <a:pPr>
              <a:lnSpc>
                <a:spcPct val="90000"/>
              </a:lnSpc>
            </a:pPr>
            <a:r>
              <a:rPr lang="en-US" sz="3225" i="1" spc="-1" dirty="0">
                <a:solidFill>
                  <a:srgbClr val="7030A0"/>
                </a:solidFill>
                <a:latin typeface="Roboto Condensed Light"/>
                <a:ea typeface="Roboto Condensed Light"/>
              </a:rPr>
              <a:t>$700M</a:t>
            </a:r>
            <a:endParaRPr lang="en-US" sz="3225" spc="-1" dirty="0">
              <a:solidFill>
                <a:srgbClr val="7030A0"/>
              </a:solidFill>
              <a:latin typeface="Arial"/>
            </a:endParaRPr>
          </a:p>
          <a:p>
            <a:pPr>
              <a:lnSpc>
                <a:spcPct val="90000"/>
              </a:lnSpc>
            </a:pPr>
            <a:r>
              <a:rPr lang="en-US" sz="1500" spc="-1" dirty="0">
                <a:solidFill>
                  <a:srgbClr val="C00000"/>
                </a:solidFill>
                <a:latin typeface="Roboto"/>
                <a:ea typeface="Roboto"/>
              </a:rPr>
              <a:t>Spent in eSports</a:t>
            </a:r>
            <a:endParaRPr lang="en-US" sz="1500" spc="-1" dirty="0">
              <a:solidFill>
                <a:srgbClr val="C00000"/>
              </a:solidFill>
              <a:latin typeface="Arial"/>
            </a:endParaRPr>
          </a:p>
          <a:p>
            <a:pPr>
              <a:lnSpc>
                <a:spcPct val="90000"/>
              </a:lnSpc>
            </a:pPr>
            <a:r>
              <a:rPr lang="en-US" sz="1500" spc="-1" dirty="0">
                <a:solidFill>
                  <a:srgbClr val="C00000"/>
                </a:solidFill>
                <a:latin typeface="Roboto"/>
                <a:ea typeface="Roboto"/>
              </a:rPr>
              <a:t>(2017)</a:t>
            </a:r>
            <a:endParaRPr lang="en-US" sz="1500" spc="-1" dirty="0">
              <a:solidFill>
                <a:srgbClr val="C00000"/>
              </a:solidFill>
              <a:latin typeface="Arial"/>
            </a:endParaRPr>
          </a:p>
        </p:txBody>
      </p:sp>
      <p:sp>
        <p:nvSpPr>
          <p:cNvPr id="170" name="CustomShape 4"/>
          <p:cNvSpPr/>
          <p:nvPr/>
        </p:nvSpPr>
        <p:spPr>
          <a:xfrm>
            <a:off x="2907779" y="4283010"/>
            <a:ext cx="1598400" cy="969030"/>
          </a:xfrm>
          <a:prstGeom prst="rect">
            <a:avLst/>
          </a:prstGeom>
          <a:noFill/>
          <a:ln>
            <a:noFill/>
          </a:ln>
        </p:spPr>
        <p:style>
          <a:lnRef idx="0">
            <a:scrgbClr r="0" g="0" b="0"/>
          </a:lnRef>
          <a:fillRef idx="0">
            <a:scrgbClr r="0" g="0" b="0"/>
          </a:fillRef>
          <a:effectRef idx="0">
            <a:scrgbClr r="0" g="0" b="0"/>
          </a:effectRef>
          <a:fontRef idx="minor"/>
        </p:style>
        <p:txBody>
          <a:bodyPr lIns="28620" tIns="28620" rIns="28620" bIns="28620"/>
          <a:lstStyle/>
          <a:p>
            <a:pPr>
              <a:lnSpc>
                <a:spcPct val="90000"/>
              </a:lnSpc>
            </a:pPr>
            <a:r>
              <a:rPr lang="en-US" sz="3225" i="1" spc="-1" dirty="0">
                <a:solidFill>
                  <a:srgbClr val="7030A0"/>
                </a:solidFill>
                <a:latin typeface="Roboto Condensed Light"/>
                <a:ea typeface="Roboto Condensed Light"/>
              </a:rPr>
              <a:t>12M</a:t>
            </a:r>
            <a:endParaRPr lang="en-US" sz="3225" spc="-1" dirty="0">
              <a:solidFill>
                <a:srgbClr val="7030A0"/>
              </a:solidFill>
              <a:latin typeface="Arial"/>
            </a:endParaRPr>
          </a:p>
          <a:p>
            <a:pPr>
              <a:lnSpc>
                <a:spcPct val="90000"/>
              </a:lnSpc>
            </a:pPr>
            <a:r>
              <a:rPr lang="en-US" sz="1500" spc="-1" dirty="0">
                <a:solidFill>
                  <a:srgbClr val="C00000"/>
                </a:solidFill>
                <a:latin typeface="Roboto"/>
                <a:ea typeface="Roboto"/>
              </a:rPr>
              <a:t>Attend live events in US &amp; Europe</a:t>
            </a:r>
            <a:endParaRPr lang="en-US" sz="1500" spc="-1" dirty="0">
              <a:solidFill>
                <a:srgbClr val="C00000"/>
              </a:solidFill>
              <a:latin typeface="Arial"/>
            </a:endParaRPr>
          </a:p>
        </p:txBody>
      </p:sp>
      <p:sp>
        <p:nvSpPr>
          <p:cNvPr id="171" name="CustomShape 5"/>
          <p:cNvSpPr/>
          <p:nvPr/>
        </p:nvSpPr>
        <p:spPr>
          <a:xfrm>
            <a:off x="5124871" y="4283010"/>
            <a:ext cx="1333260" cy="1148850"/>
          </a:xfrm>
          <a:prstGeom prst="rect">
            <a:avLst/>
          </a:prstGeom>
          <a:noFill/>
          <a:ln>
            <a:noFill/>
          </a:ln>
        </p:spPr>
        <p:style>
          <a:lnRef idx="0">
            <a:scrgbClr r="0" g="0" b="0"/>
          </a:lnRef>
          <a:fillRef idx="0">
            <a:scrgbClr r="0" g="0" b="0"/>
          </a:fillRef>
          <a:effectRef idx="0">
            <a:scrgbClr r="0" g="0" b="0"/>
          </a:effectRef>
          <a:fontRef idx="minor"/>
        </p:style>
        <p:txBody>
          <a:bodyPr lIns="28620" tIns="28620" rIns="28620" bIns="28620"/>
          <a:lstStyle/>
          <a:p>
            <a:pPr>
              <a:lnSpc>
                <a:spcPct val="90000"/>
              </a:lnSpc>
            </a:pPr>
            <a:r>
              <a:rPr lang="en-US" sz="3225" i="1" spc="-1" dirty="0">
                <a:solidFill>
                  <a:srgbClr val="7030A0"/>
                </a:solidFill>
                <a:latin typeface="Roboto Condensed Light"/>
                <a:ea typeface="Roboto Condensed Light"/>
              </a:rPr>
              <a:t>385M</a:t>
            </a:r>
            <a:endParaRPr lang="en-US" sz="3225" spc="-1" dirty="0">
              <a:solidFill>
                <a:srgbClr val="7030A0"/>
              </a:solidFill>
              <a:latin typeface="Arial"/>
            </a:endParaRPr>
          </a:p>
          <a:p>
            <a:pPr>
              <a:lnSpc>
                <a:spcPct val="90000"/>
              </a:lnSpc>
            </a:pPr>
            <a:r>
              <a:rPr lang="en-US" sz="1500" spc="-1" dirty="0">
                <a:solidFill>
                  <a:srgbClr val="C00000"/>
                </a:solidFill>
                <a:latin typeface="Roboto"/>
                <a:ea typeface="Roboto"/>
              </a:rPr>
              <a:t>Viewers &amp; enthusiasts worldwide</a:t>
            </a:r>
            <a:endParaRPr lang="en-US" sz="1500" spc="-1" dirty="0">
              <a:solidFill>
                <a:srgbClr val="C00000"/>
              </a:solidFill>
              <a:latin typeface="Arial"/>
            </a:endParaRPr>
          </a:p>
        </p:txBody>
      </p:sp>
      <p:sp>
        <p:nvSpPr>
          <p:cNvPr id="172" name="CustomShape 6"/>
          <p:cNvSpPr/>
          <p:nvPr/>
        </p:nvSpPr>
        <p:spPr>
          <a:xfrm>
            <a:off x="6856380" y="4283010"/>
            <a:ext cx="2073060" cy="1148850"/>
          </a:xfrm>
          <a:prstGeom prst="rect">
            <a:avLst/>
          </a:prstGeom>
          <a:noFill/>
          <a:ln>
            <a:noFill/>
          </a:ln>
        </p:spPr>
        <p:style>
          <a:lnRef idx="0">
            <a:scrgbClr r="0" g="0" b="0"/>
          </a:lnRef>
          <a:fillRef idx="0">
            <a:scrgbClr r="0" g="0" b="0"/>
          </a:fillRef>
          <a:effectRef idx="0">
            <a:scrgbClr r="0" g="0" b="0"/>
          </a:effectRef>
          <a:fontRef idx="minor"/>
        </p:style>
        <p:txBody>
          <a:bodyPr lIns="28620" tIns="28620" rIns="28620" bIns="28620"/>
          <a:lstStyle/>
          <a:p>
            <a:pPr>
              <a:lnSpc>
                <a:spcPct val="90000"/>
              </a:lnSpc>
            </a:pPr>
            <a:r>
              <a:rPr lang="en-US" sz="3225" i="1" spc="-1" dirty="0">
                <a:solidFill>
                  <a:srgbClr val="7030A0"/>
                </a:solidFill>
                <a:latin typeface="Roboto Condensed Light"/>
                <a:ea typeface="Roboto Condensed Light"/>
              </a:rPr>
              <a:t>$24.7M</a:t>
            </a:r>
            <a:endParaRPr lang="en-US" sz="3225" spc="-1" dirty="0">
              <a:solidFill>
                <a:srgbClr val="7030A0"/>
              </a:solidFill>
              <a:latin typeface="Arial"/>
            </a:endParaRPr>
          </a:p>
          <a:p>
            <a:pPr>
              <a:lnSpc>
                <a:spcPct val="90000"/>
              </a:lnSpc>
            </a:pPr>
            <a:r>
              <a:rPr lang="en-US" sz="1500" spc="-1" dirty="0">
                <a:solidFill>
                  <a:srgbClr val="C00000"/>
                </a:solidFill>
                <a:latin typeface="Roboto"/>
                <a:ea typeface="Roboto"/>
              </a:rPr>
              <a:t>Prize pool of the 2017 International (DOTA 2)</a:t>
            </a:r>
            <a:endParaRPr lang="en-US" sz="1500" spc="-1" dirty="0">
              <a:solidFill>
                <a:srgbClr val="C00000"/>
              </a:solidFill>
              <a:latin typeface="Arial"/>
            </a:endParaRPr>
          </a:p>
        </p:txBody>
      </p:sp>
      <p:pic>
        <p:nvPicPr>
          <p:cNvPr id="173" name="Shape 164"/>
          <p:cNvPicPr/>
          <p:nvPr/>
        </p:nvPicPr>
        <p:blipFill>
          <a:blip r:embed="rId4"/>
          <a:srcRect l="1096" t="24432" r="1086" b="50875"/>
          <a:stretch/>
        </p:blipFill>
        <p:spPr>
          <a:xfrm>
            <a:off x="1142962" y="2071980"/>
            <a:ext cx="6868800" cy="1731780"/>
          </a:xfrm>
          <a:prstGeom prst="rect">
            <a:avLst/>
          </a:prstGeom>
          <a:ln>
            <a:noFill/>
          </a:ln>
        </p:spPr>
      </p:pic>
      <p:pic>
        <p:nvPicPr>
          <p:cNvPr id="174" name="Picture 1">
            <a:hlinkClick r:id="" action="ppaction://media"/>
          </p:cNvPr>
          <p:cNvPicPr/>
          <p:nvPr>
            <a:videoFile r:link="rId2"/>
            <p:extLst>
              <p:ext uri="{DAA4B4D4-6D71-4841-9C94-3DE7FCFB9230}">
                <p14:media xmlns:p14="http://schemas.microsoft.com/office/powerpoint/2010/main" r:embed="rId1"/>
              </p:ext>
            </p:extLst>
          </p:nvPr>
        </p:nvPicPr>
        <p:blipFill>
          <a:blip r:embed="rId5"/>
        </p:blipFill>
        <p:spPr>
          <a:xfrm>
            <a:off x="6386850" y="0"/>
            <a:ext cx="2740230" cy="1933740"/>
          </a:xfrm>
          <a:prstGeom prst="rect">
            <a:avLst/>
          </a:prstGeom>
          <a:ln>
            <a:noFill/>
          </a:ln>
        </p:spPr>
      </p:pic>
    </p:spTree>
    <p:extLst>
      <p:ext uri="{BB962C8B-B14F-4D97-AF65-F5344CB8AC3E}">
        <p14:creationId xmlns:p14="http://schemas.microsoft.com/office/powerpoint/2010/main" val="1812416979"/>
      </p:ext>
    </p:extLst>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Class="mediacall" fill="hold" nodeType="afterEffect">
                                  <p:stCondLst>
                                    <p:cond delay="0"/>
                                  </p:stCondLst>
                                  <p:childTnLst>
                                    <p:cmd type="call">
                                      <p:cBhvr>
                                        <p:cTn id="6" dur="23040" fill="hold"/>
                                        <p:tgtEl>
                                          <p:spTgt spid="174"/>
                                        </p:tgtEl>
                                      </p:cBhvr>
                                    </p:cmd>
                                  </p:childTnLst>
                                </p:cTn>
                              </p:par>
                            </p:childTnLst>
                          </p:cTn>
                        </p:par>
                      </p:childTnLst>
                    </p:cTn>
                  </p:par>
                </p:childTnLst>
              </p:cTn>
              <p:prevCondLst>
                <p:cond evt="onPrev" delay="0">
                  <p:tgtEl>
                    <p:sldTgt/>
                  </p:tgtEl>
                </p:cond>
              </p:prevCondLst>
              <p:nextCondLst>
                <p:cond evt="onNext" delay="0">
                  <p:tgtEl>
                    <p:sldTgt/>
                  </p:tgtEl>
                </p:cond>
              </p:nextCondLst>
            </p:seq>
            <p:seq>
              <p:cTn id="7" restart="whenNotActive" fill="hold" nodeType="interactiveSeq">
                <p:childTnLst>
                  <p:par>
                    <p:cTn id="8" fill="hold">
                      <p:childTnLst>
                        <p:par>
                          <p:cTn id="9" fill="hold">
                            <p:stCondLst>
                              <p:cond delay="0"/>
                            </p:stCondLst>
                            <p:childTnLst>
                              <p:par>
                                <p:cTn id="10" presetClass="mediacall" fill="hold" nodeType="clickEffect">
                                  <p:stCondLst>
                                    <p:cond delay="0"/>
                                  </p:stCondLst>
                                  <p:childTnLst>
                                    <p:cmd type="call" cmd="togglePause">
                                      <p:cBhvr>
                                        <p:cTn id="11" dur="1" fill="hold"/>
                                        <p:tgtEl>
                                          <p:spTgt spid="174"/>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stomShape 1"/>
          <p:cNvSpPr/>
          <p:nvPr/>
        </p:nvSpPr>
        <p:spPr>
          <a:xfrm>
            <a:off x="0" y="857250"/>
            <a:ext cx="9143550" cy="5142960"/>
          </a:xfrm>
          <a:custGeom>
            <a:avLst/>
            <a:gdLst/>
            <a:ahLst/>
            <a:cxnLst/>
            <a:rect l="l" t="t" r="r" b="b"/>
            <a:pathLst>
              <a:path w="12192000" h="6858000">
                <a:moveTo>
                  <a:pt x="0" y="6858000"/>
                </a:moveTo>
                <a:lnTo>
                  <a:pt x="12192000" y="6858000"/>
                </a:lnTo>
                <a:lnTo>
                  <a:pt x="12192000" y="0"/>
                </a:lnTo>
                <a:lnTo>
                  <a:pt x="0" y="0"/>
                </a:lnTo>
                <a:lnTo>
                  <a:pt x="0" y="6858000"/>
                </a:lnTo>
              </a:path>
            </a:pathLst>
          </a:custGeom>
          <a:solidFill>
            <a:srgbClr val="FFFFFF">
              <a:alpha val="97000"/>
            </a:srgbClr>
          </a:solidFill>
          <a:ln w="12600">
            <a:solidFill>
              <a:srgbClr val="000000"/>
            </a:solidFill>
            <a:round/>
          </a:ln>
        </p:spPr>
        <p:style>
          <a:lnRef idx="0">
            <a:scrgbClr r="0" g="0" b="0"/>
          </a:lnRef>
          <a:fillRef idx="0">
            <a:scrgbClr r="0" g="0" b="0"/>
          </a:fillRef>
          <a:effectRef idx="0">
            <a:scrgbClr r="0" g="0" b="0"/>
          </a:effectRef>
          <a:fontRef idx="minor"/>
        </p:style>
      </p:sp>
      <p:sp>
        <p:nvSpPr>
          <p:cNvPr id="176" name="CustomShape 2"/>
          <p:cNvSpPr/>
          <p:nvPr/>
        </p:nvSpPr>
        <p:spPr>
          <a:xfrm>
            <a:off x="6562620" y="857250"/>
            <a:ext cx="2580930" cy="5133510"/>
          </a:xfrm>
          <a:custGeom>
            <a:avLst/>
            <a:gdLst/>
            <a:ahLst/>
            <a:cxnLst/>
            <a:rect l="l" t="t" r="r" b="b"/>
            <a:pathLst>
              <a:path w="3441897" h="6845300">
                <a:moveTo>
                  <a:pt x="0" y="0"/>
                </a:moveTo>
                <a:lnTo>
                  <a:pt x="3441897" y="0"/>
                </a:lnTo>
                <a:lnTo>
                  <a:pt x="3441897" y="6845300"/>
                </a:lnTo>
                <a:lnTo>
                  <a:pt x="0" y="6845300"/>
                </a:lnTo>
                <a:lnTo>
                  <a:pt x="0" y="0"/>
                </a:lnTo>
              </a:path>
            </a:pathLst>
          </a:custGeom>
          <a:solidFill>
            <a:srgbClr val="000000">
              <a:alpha val="97000"/>
            </a:srgbClr>
          </a:solidFill>
          <a:ln w="12600">
            <a:solidFill>
              <a:srgbClr val="000000"/>
            </a:solidFill>
            <a:round/>
          </a:ln>
        </p:spPr>
        <p:style>
          <a:lnRef idx="0">
            <a:scrgbClr r="0" g="0" b="0"/>
          </a:lnRef>
          <a:fillRef idx="0">
            <a:scrgbClr r="0" g="0" b="0"/>
          </a:fillRef>
          <a:effectRef idx="0">
            <a:scrgbClr r="0" g="0" b="0"/>
          </a:effectRef>
          <a:fontRef idx="minor"/>
        </p:style>
      </p:sp>
      <p:pic>
        <p:nvPicPr>
          <p:cNvPr id="177" name="Shape 272"/>
          <p:cNvPicPr/>
          <p:nvPr/>
        </p:nvPicPr>
        <p:blipFill>
          <a:blip r:embed="rId2"/>
          <a:stretch/>
        </p:blipFill>
        <p:spPr>
          <a:xfrm>
            <a:off x="38070" y="1000080"/>
            <a:ext cx="6505110" cy="5000130"/>
          </a:xfrm>
          <a:prstGeom prst="rect">
            <a:avLst/>
          </a:prstGeom>
          <a:ln>
            <a:noFill/>
          </a:ln>
        </p:spPr>
      </p:pic>
      <p:sp>
        <p:nvSpPr>
          <p:cNvPr id="178" name="CustomShape 3"/>
          <p:cNvSpPr/>
          <p:nvPr/>
        </p:nvSpPr>
        <p:spPr>
          <a:xfrm>
            <a:off x="6581250" y="1190700"/>
            <a:ext cx="2390580" cy="4355640"/>
          </a:xfrm>
          <a:prstGeom prst="rect">
            <a:avLst/>
          </a:prstGeom>
          <a:noFill/>
          <a:ln>
            <a:noFill/>
          </a:ln>
        </p:spPr>
        <p:style>
          <a:lnRef idx="0">
            <a:scrgbClr r="0" g="0" b="0"/>
          </a:lnRef>
          <a:fillRef idx="0">
            <a:scrgbClr r="0" g="0" b="0"/>
          </a:fillRef>
          <a:effectRef idx="0">
            <a:scrgbClr r="0" g="0" b="0"/>
          </a:effectRef>
          <a:fontRef idx="minor"/>
        </p:style>
        <p:txBody>
          <a:bodyPr lIns="0" tIns="0" rIns="0" bIns="33750"/>
          <a:lstStyle/>
          <a:p>
            <a:pPr marL="342900" indent="-285120">
              <a:lnSpc>
                <a:spcPct val="115000"/>
              </a:lnSpc>
              <a:buClr>
                <a:srgbClr val="0CEE52"/>
              </a:buClr>
              <a:buFont typeface="Quattrocento Sans"/>
              <a:buChar char="●"/>
            </a:pPr>
            <a:r>
              <a:rPr lang="en-US" sz="2000" spc="-1" dirty="0">
                <a:solidFill>
                  <a:srgbClr val="6CEEF8"/>
                </a:solidFill>
                <a:latin typeface="Quattrocento Sans"/>
                <a:ea typeface="Quattrocento Sans"/>
              </a:rPr>
              <a:t>Analytics and training</a:t>
            </a:r>
            <a:r>
              <a:rPr lang="en-US" sz="2000" spc="-1" dirty="0">
                <a:solidFill>
                  <a:srgbClr val="FFFFFF"/>
                </a:solidFill>
                <a:latin typeface="Quattrocento Sans"/>
                <a:ea typeface="Quattrocento Sans"/>
              </a:rPr>
              <a:t> is the </a:t>
            </a:r>
            <a:r>
              <a:rPr lang="en-US" sz="2000" spc="-1" dirty="0">
                <a:solidFill>
                  <a:srgbClr val="6CEEF8"/>
                </a:solidFill>
                <a:latin typeface="Quattrocento Sans"/>
                <a:ea typeface="Quattrocento Sans"/>
              </a:rPr>
              <a:t>innovative</a:t>
            </a:r>
            <a:r>
              <a:rPr lang="en-US" sz="2000" spc="-1" dirty="0">
                <a:solidFill>
                  <a:srgbClr val="FFFFFF"/>
                </a:solidFill>
                <a:latin typeface="Quattrocento Sans"/>
                <a:ea typeface="Quattrocento Sans"/>
              </a:rPr>
              <a:t> e-sport category received </a:t>
            </a:r>
            <a:r>
              <a:rPr lang="en-US" sz="2000" spc="-1" dirty="0">
                <a:solidFill>
                  <a:srgbClr val="6CEEF8"/>
                </a:solidFill>
                <a:latin typeface="Quattrocento Sans"/>
                <a:ea typeface="Quattrocento Sans"/>
              </a:rPr>
              <a:t>disclosed equity financing </a:t>
            </a:r>
            <a:r>
              <a:rPr lang="en-US" sz="2000" spc="-1" dirty="0">
                <a:solidFill>
                  <a:srgbClr val="FFFFFF"/>
                </a:solidFill>
                <a:latin typeface="Quattrocento Sans"/>
                <a:ea typeface="Quattrocento Sans"/>
              </a:rPr>
              <a:t>in the last 24 months</a:t>
            </a:r>
            <a:endParaRPr lang="en-US" sz="2000" spc="-1" dirty="0">
              <a:latin typeface="Arial"/>
            </a:endParaRPr>
          </a:p>
          <a:p>
            <a:pPr marL="57240">
              <a:lnSpc>
                <a:spcPct val="115000"/>
              </a:lnSpc>
            </a:pPr>
            <a:r>
              <a:rPr lang="en-US" sz="2000" spc="-1" dirty="0">
                <a:solidFill>
                  <a:srgbClr val="FFFFFF"/>
                </a:solidFill>
                <a:latin typeface="Quattrocento Sans"/>
                <a:ea typeface="Quattrocento Sans"/>
              </a:rPr>
              <a:t>	</a:t>
            </a:r>
            <a:endParaRPr lang="en-US" sz="2000" spc="-1" dirty="0">
              <a:latin typeface="Arial"/>
            </a:endParaRPr>
          </a:p>
          <a:p>
            <a:pPr marL="342900" indent="-285120">
              <a:lnSpc>
                <a:spcPct val="125000"/>
              </a:lnSpc>
              <a:buClr>
                <a:srgbClr val="0CEE52"/>
              </a:buClr>
              <a:buFont typeface="Quattrocento Sans"/>
              <a:buChar char="●"/>
            </a:pPr>
            <a:r>
              <a:rPr lang="en-US" sz="2000" spc="-1" dirty="0">
                <a:solidFill>
                  <a:srgbClr val="FFFFFF"/>
                </a:solidFill>
                <a:latin typeface="Quattrocento Sans"/>
                <a:ea typeface="Quattrocento Sans"/>
              </a:rPr>
              <a:t>2017 to set record of 128 deals worth nearly $2.3B</a:t>
            </a:r>
            <a:endParaRPr lang="en-US" sz="2000" spc="-1" dirty="0">
              <a:latin typeface="Arial"/>
            </a:endParaRPr>
          </a:p>
          <a:p>
            <a:pPr>
              <a:lnSpc>
                <a:spcPct val="125000"/>
              </a:lnSpc>
            </a:pPr>
            <a:r>
              <a:rPr lang="en-US" sz="2000" spc="-1" dirty="0">
                <a:solidFill>
                  <a:srgbClr val="FFFFFF"/>
                </a:solidFill>
                <a:latin typeface="Quattrocento Sans"/>
                <a:ea typeface="Quattrocento Sans"/>
              </a:rPr>
              <a:t>					</a:t>
            </a:r>
            <a:endParaRPr lang="en-US" sz="2000" spc="-1" dirty="0">
              <a:latin typeface="Arial"/>
            </a:endParaRPr>
          </a:p>
          <a:p>
            <a:pPr>
              <a:lnSpc>
                <a:spcPct val="125000"/>
              </a:lnSpc>
            </a:pPr>
            <a:r>
              <a:rPr lang="en-US" sz="900" spc="-1" dirty="0">
                <a:solidFill>
                  <a:srgbClr val="FFFFFF"/>
                </a:solidFill>
                <a:latin typeface="Calisto MT"/>
                <a:ea typeface="Quattrocento Sans"/>
              </a:rPr>
              <a:t>				</a:t>
            </a:r>
            <a:endParaRPr lang="en-US" sz="900" spc="-1" dirty="0">
              <a:latin typeface="Arial"/>
            </a:endParaRPr>
          </a:p>
          <a:p>
            <a:pPr>
              <a:lnSpc>
                <a:spcPct val="125000"/>
              </a:lnSpc>
            </a:pPr>
            <a:r>
              <a:rPr lang="en-US" sz="900" spc="-1" dirty="0">
                <a:solidFill>
                  <a:srgbClr val="FFFFFF"/>
                </a:solidFill>
                <a:latin typeface="Calisto MT"/>
                <a:ea typeface="Quattrocento Sans"/>
              </a:rPr>
              <a:t>			</a:t>
            </a:r>
            <a:endParaRPr lang="en-US" sz="900" spc="-1" dirty="0">
              <a:latin typeface="Arial"/>
            </a:endParaRPr>
          </a:p>
          <a:p>
            <a:pPr>
              <a:lnSpc>
                <a:spcPct val="125000"/>
              </a:lnSpc>
            </a:pPr>
            <a:r>
              <a:rPr lang="en-US" sz="900" spc="-1" dirty="0">
                <a:solidFill>
                  <a:srgbClr val="FFFFFF"/>
                </a:solidFill>
                <a:latin typeface="Calisto MT"/>
                <a:ea typeface="Quattrocento Sans"/>
              </a:rPr>
              <a:t>		</a:t>
            </a:r>
            <a:endParaRPr lang="en-US" sz="900" spc="-1" dirty="0">
              <a:latin typeface="Arial"/>
            </a:endParaRPr>
          </a:p>
          <a:p>
            <a:pPr>
              <a:lnSpc>
                <a:spcPct val="125000"/>
              </a:lnSpc>
            </a:pPr>
            <a:endParaRPr lang="en-US" sz="900" spc="-1" dirty="0">
              <a:latin typeface="Arial"/>
            </a:endParaRPr>
          </a:p>
          <a:p>
            <a:pPr>
              <a:lnSpc>
                <a:spcPct val="115000"/>
              </a:lnSpc>
            </a:pPr>
            <a:r>
              <a:rPr lang="en-US" sz="1600" b="1" spc="-1" dirty="0">
                <a:solidFill>
                  <a:srgbClr val="FFFFFF"/>
                </a:solidFill>
                <a:latin typeface="Times New Roman"/>
                <a:ea typeface="Times New Roman"/>
              </a:rPr>
              <a:t> </a:t>
            </a:r>
            <a:endParaRPr lang="en-US" sz="1600" spc="-1" dirty="0">
              <a:latin typeface="Arial"/>
            </a:endParaRPr>
          </a:p>
        </p:txBody>
      </p:sp>
      <p:sp>
        <p:nvSpPr>
          <p:cNvPr id="179" name="CustomShape 4"/>
          <p:cNvSpPr/>
          <p:nvPr/>
        </p:nvSpPr>
        <p:spPr>
          <a:xfrm>
            <a:off x="3980340" y="2396790"/>
            <a:ext cx="2418120" cy="1338120"/>
          </a:xfrm>
          <a:prstGeom prst="ellipse">
            <a:avLst/>
          </a:prstGeom>
          <a:noFill/>
          <a:ln w="114480">
            <a:solidFill>
              <a:srgbClr val="FF0000"/>
            </a:solidFill>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34745661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323551"/>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r>
              <a:rPr lang="en-US" dirty="0" smtClean="0"/>
              <a:t>eSports Pro Player</a:t>
            </a:r>
            <a:endParaRPr dirty="0"/>
          </a:p>
        </p:txBody>
      </p:sp>
      <p:sp>
        <p:nvSpPr>
          <p:cNvPr id="111" name="Google Shape;111;p21"/>
          <p:cNvSpPr txBox="1">
            <a:spLocks noGrp="1"/>
          </p:cNvSpPr>
          <p:nvPr>
            <p:ph type="body" idx="1"/>
          </p:nvPr>
        </p:nvSpPr>
        <p:spPr>
          <a:xfrm>
            <a:off x="311700" y="2009725"/>
            <a:ext cx="8520600" cy="3416400"/>
          </a:xfrm>
          <a:prstGeom prst="rect">
            <a:avLst/>
          </a:prstGeom>
        </p:spPr>
        <p:txBody>
          <a:bodyPr spcFirstLastPara="1" vert="horz" wrap="square" lIns="91425" tIns="91425" rIns="91425" bIns="91425" numCol="1" anchor="t" anchorCtr="0" compatLnSpc="1">
            <a:prstTxWarp prst="textNoShape">
              <a:avLst/>
            </a:prstTxWarp>
            <a:noAutofit/>
          </a:bodyPr>
          <a:lstStyle/>
          <a:p>
            <a:pPr marL="114300" indent="0">
              <a:buNone/>
            </a:pPr>
            <a:r>
              <a:rPr lang="en-US" sz="2800" dirty="0">
                <a:solidFill>
                  <a:schemeClr val="accent6">
                    <a:lumMod val="50000"/>
                  </a:schemeClr>
                </a:solidFill>
                <a:latin typeface="Roboto"/>
              </a:rPr>
              <a:t>Sportsman</a:t>
            </a:r>
            <a:r>
              <a:rPr lang="ru-RU" sz="2400" dirty="0">
                <a:latin typeface="Roboto"/>
              </a:rPr>
              <a:t> – </a:t>
            </a:r>
            <a:r>
              <a:rPr lang="en-US" sz="2400" dirty="0">
                <a:solidFill>
                  <a:srgbClr val="7030A0"/>
                </a:solidFill>
                <a:latin typeface="Roboto"/>
              </a:rPr>
              <a:t>it is a player participating in </a:t>
            </a:r>
            <a:r>
              <a:rPr lang="en-US" sz="2400" dirty="0">
                <a:latin typeface="Roboto"/>
              </a:rPr>
              <a:t/>
            </a:r>
            <a:br>
              <a:rPr lang="en-US" sz="2400" dirty="0">
                <a:latin typeface="Roboto"/>
              </a:rPr>
            </a:br>
            <a:r>
              <a:rPr lang="en-US" sz="2400" dirty="0">
                <a:solidFill>
                  <a:schemeClr val="accent4">
                    <a:lumMod val="75000"/>
                  </a:schemeClr>
                </a:solidFill>
                <a:latin typeface="Roboto"/>
              </a:rPr>
              <a:t>semi-professional</a:t>
            </a:r>
            <a:r>
              <a:rPr lang="en-US" sz="2400" dirty="0">
                <a:latin typeface="Roboto"/>
              </a:rPr>
              <a:t> </a:t>
            </a:r>
            <a:r>
              <a:rPr lang="en-US" sz="2400" dirty="0">
                <a:solidFill>
                  <a:schemeClr val="accent4">
                    <a:lumMod val="75000"/>
                  </a:schemeClr>
                </a:solidFill>
                <a:latin typeface="Roboto"/>
              </a:rPr>
              <a:t>tournaments</a:t>
            </a:r>
            <a:r>
              <a:rPr lang="en-US" sz="2400" dirty="0">
                <a:latin typeface="Roboto"/>
              </a:rPr>
              <a:t>. </a:t>
            </a:r>
            <a:br>
              <a:rPr lang="en-US" sz="2400" dirty="0">
                <a:latin typeface="Roboto"/>
              </a:rPr>
            </a:br>
            <a:r>
              <a:rPr lang="en-US" sz="2400" dirty="0">
                <a:solidFill>
                  <a:srgbClr val="C00000"/>
                </a:solidFill>
                <a:latin typeface="Roboto"/>
              </a:rPr>
              <a:t>Most players want to become a pro player.</a:t>
            </a:r>
            <a:endParaRPr lang="ru-RU" sz="2400" dirty="0">
              <a:solidFill>
                <a:srgbClr val="C00000"/>
              </a:solidFill>
              <a:latin typeface="Roboto"/>
            </a:endParaRPr>
          </a:p>
          <a:p>
            <a:endParaRPr lang="ru-RU" sz="2400" dirty="0">
              <a:latin typeface="Roboto"/>
            </a:endParaRPr>
          </a:p>
          <a:p>
            <a:pPr marL="114300" indent="0">
              <a:buNone/>
            </a:pPr>
            <a:r>
              <a:rPr lang="en-US" sz="2800" b="1" dirty="0">
                <a:solidFill>
                  <a:schemeClr val="accent6">
                    <a:lumMod val="50000"/>
                  </a:schemeClr>
                </a:solidFill>
                <a:latin typeface="Roboto"/>
              </a:rPr>
              <a:t>Pro </a:t>
            </a:r>
            <a:r>
              <a:rPr lang="en-US" sz="2800" dirty="0">
                <a:solidFill>
                  <a:schemeClr val="accent6">
                    <a:lumMod val="50000"/>
                  </a:schemeClr>
                </a:solidFill>
                <a:latin typeface="Roboto"/>
              </a:rPr>
              <a:t>sportsman</a:t>
            </a:r>
            <a:r>
              <a:rPr lang="ru-RU" sz="2800" dirty="0">
                <a:solidFill>
                  <a:schemeClr val="accent6">
                    <a:lumMod val="50000"/>
                  </a:schemeClr>
                </a:solidFill>
                <a:latin typeface="Roboto"/>
              </a:rPr>
              <a:t> </a:t>
            </a:r>
            <a:r>
              <a:rPr lang="en-US" sz="2800" dirty="0">
                <a:solidFill>
                  <a:schemeClr val="accent6">
                    <a:lumMod val="50000"/>
                  </a:schemeClr>
                </a:solidFill>
                <a:latin typeface="Roboto"/>
              </a:rPr>
              <a:t>(pro player) </a:t>
            </a:r>
            <a:r>
              <a:rPr lang="ru-RU" sz="2400" dirty="0">
                <a:solidFill>
                  <a:schemeClr val="accent6"/>
                </a:solidFill>
                <a:latin typeface="Roboto"/>
              </a:rPr>
              <a:t>– </a:t>
            </a:r>
            <a:r>
              <a:rPr lang="en-US" sz="2400" dirty="0">
                <a:latin typeface="Roboto"/>
              </a:rPr>
              <a:t>it is a sportsman getting </a:t>
            </a:r>
            <a:r>
              <a:rPr lang="en-US" sz="2400" dirty="0">
                <a:solidFill>
                  <a:srgbClr val="C00000"/>
                </a:solidFill>
                <a:latin typeface="Roboto"/>
              </a:rPr>
              <a:t>salary</a:t>
            </a:r>
            <a:r>
              <a:rPr lang="en-US" sz="2400" dirty="0">
                <a:latin typeface="Roboto"/>
              </a:rPr>
              <a:t> for his gaming activity. He/she has a contract and has a professional lifestyle. </a:t>
            </a:r>
          </a:p>
          <a:p>
            <a:pPr marL="114300" indent="0">
              <a:buNone/>
            </a:pPr>
            <a:endParaRPr lang="en-US" sz="2400" dirty="0">
              <a:latin typeface="Roboto"/>
            </a:endParaRPr>
          </a:p>
          <a:p>
            <a:pPr marL="114300" indent="0">
              <a:buNone/>
            </a:pPr>
            <a:r>
              <a:rPr lang="en-US" sz="2400" dirty="0">
                <a:latin typeface="Roboto"/>
              </a:rPr>
              <a:t>Average age of pro-players is </a:t>
            </a:r>
            <a:r>
              <a:rPr lang="en-US" sz="2400" dirty="0">
                <a:solidFill>
                  <a:srgbClr val="C00000"/>
                </a:solidFill>
                <a:latin typeface="Roboto"/>
              </a:rPr>
              <a:t>16-26</a:t>
            </a:r>
            <a:r>
              <a:rPr lang="en-US" sz="2400" dirty="0">
                <a:latin typeface="Roboto"/>
              </a:rPr>
              <a:t> </a:t>
            </a:r>
            <a:r>
              <a:rPr lang="en-US" sz="2400" dirty="0" err="1">
                <a:latin typeface="Roboto"/>
              </a:rPr>
              <a:t>y.o</a:t>
            </a:r>
            <a:r>
              <a:rPr lang="en-US" sz="2400" dirty="0">
                <a:latin typeface="Roboto"/>
              </a:rPr>
              <a:t>.</a:t>
            </a:r>
            <a:endParaRPr lang="ru-RU" sz="2400" dirty="0">
              <a:latin typeface="Roboto"/>
            </a:endParaRPr>
          </a:p>
          <a:p>
            <a:pPr marL="0" indent="0">
              <a:spcAft>
                <a:spcPts val="1600"/>
              </a:spcAft>
              <a:buNone/>
            </a:pPr>
            <a:endParaRPr sz="2400" dirty="0">
              <a:solidFill>
                <a:schemeClr val="accent6"/>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2667" t="7344" r="8333"/>
          <a:stretch/>
        </p:blipFill>
        <p:spPr>
          <a:xfrm>
            <a:off x="7258053" y="55424"/>
            <a:ext cx="1195614" cy="1461878"/>
          </a:xfrm>
          <a:prstGeom prst="rect">
            <a:avLst/>
          </a:prstGeom>
        </p:spPr>
      </p:pic>
      <p:sp>
        <p:nvSpPr>
          <p:cNvPr id="5" name="TextBox 4"/>
          <p:cNvSpPr txBox="1"/>
          <p:nvPr/>
        </p:nvSpPr>
        <p:spPr>
          <a:xfrm>
            <a:off x="6821212" y="1533988"/>
            <a:ext cx="2188542" cy="1200329"/>
          </a:xfrm>
          <a:prstGeom prst="rect">
            <a:avLst/>
          </a:prstGeom>
          <a:noFill/>
        </p:spPr>
        <p:txBody>
          <a:bodyPr wrap="square" rtlCol="0">
            <a:spAutoFit/>
          </a:bodyPr>
          <a:lstStyle/>
          <a:p>
            <a:pPr algn="ctr"/>
            <a:r>
              <a:rPr lang="en-US" sz="1800" dirty="0" smtClean="0">
                <a:solidFill>
                  <a:srgbClr val="7030A0"/>
                </a:solidFill>
                <a:latin typeface="Roboto"/>
              </a:rPr>
              <a:t>s1mple</a:t>
            </a:r>
            <a:endParaRPr lang="ru-RU" sz="1800" dirty="0">
              <a:solidFill>
                <a:srgbClr val="7030A0"/>
              </a:solidFill>
              <a:latin typeface="Roboto"/>
            </a:endParaRPr>
          </a:p>
          <a:p>
            <a:pPr algn="ctr"/>
            <a:r>
              <a:rPr lang="ru-RU" sz="1800" dirty="0">
                <a:solidFill>
                  <a:srgbClr val="7030A0"/>
                </a:solidFill>
                <a:latin typeface="Roboto"/>
              </a:rPr>
              <a:t>А</a:t>
            </a:r>
            <a:r>
              <a:rPr lang="en-US" sz="1800" dirty="0" err="1">
                <a:solidFill>
                  <a:srgbClr val="7030A0"/>
                </a:solidFill>
                <a:latin typeface="Roboto"/>
              </a:rPr>
              <a:t>lexander</a:t>
            </a:r>
            <a:r>
              <a:rPr lang="en-US" sz="1800" dirty="0">
                <a:solidFill>
                  <a:srgbClr val="7030A0"/>
                </a:solidFill>
                <a:latin typeface="Roboto"/>
              </a:rPr>
              <a:t> </a:t>
            </a:r>
            <a:r>
              <a:rPr lang="en-US" sz="1800" dirty="0" err="1">
                <a:solidFill>
                  <a:srgbClr val="7030A0"/>
                </a:solidFill>
                <a:latin typeface="Roboto"/>
              </a:rPr>
              <a:t>Kostylev</a:t>
            </a:r>
            <a:r>
              <a:rPr lang="en-US" sz="1800" dirty="0">
                <a:solidFill>
                  <a:srgbClr val="7030A0"/>
                </a:solidFill>
                <a:latin typeface="Roboto"/>
              </a:rPr>
              <a:t> </a:t>
            </a:r>
          </a:p>
          <a:p>
            <a:pPr algn="ctr"/>
            <a:r>
              <a:rPr lang="en-US" sz="1800" dirty="0">
                <a:solidFill>
                  <a:srgbClr val="7030A0"/>
                </a:solidFill>
                <a:latin typeface="Roboto"/>
              </a:rPr>
              <a:t>(</a:t>
            </a:r>
            <a:r>
              <a:rPr lang="en-US" sz="1800" dirty="0" err="1">
                <a:solidFill>
                  <a:srgbClr val="7030A0"/>
                </a:solidFill>
                <a:latin typeface="Roboto"/>
              </a:rPr>
              <a:t>Natus</a:t>
            </a:r>
            <a:r>
              <a:rPr lang="en-US" sz="1800" dirty="0">
                <a:solidFill>
                  <a:srgbClr val="7030A0"/>
                </a:solidFill>
                <a:latin typeface="Roboto"/>
              </a:rPr>
              <a:t> </a:t>
            </a:r>
            <a:r>
              <a:rPr lang="en-US" sz="1800" dirty="0" err="1">
                <a:solidFill>
                  <a:srgbClr val="7030A0"/>
                </a:solidFill>
                <a:latin typeface="Roboto"/>
              </a:rPr>
              <a:t>Vincere</a:t>
            </a:r>
            <a:r>
              <a:rPr lang="en-US" sz="1800" dirty="0">
                <a:solidFill>
                  <a:srgbClr val="7030A0"/>
                </a:solidFill>
                <a:latin typeface="Roboto"/>
              </a:rPr>
              <a:t>, CS)</a:t>
            </a:r>
            <a:endParaRPr lang="ru-RU" sz="1800" dirty="0">
              <a:solidFill>
                <a:srgbClr val="7030A0"/>
              </a:solidFill>
              <a:latin typeface="Roboto"/>
            </a:endParaRPr>
          </a:p>
        </p:txBody>
      </p:sp>
    </p:spTree>
    <p:extLst>
      <p:ext uri="{BB962C8B-B14F-4D97-AF65-F5344CB8AC3E}">
        <p14:creationId xmlns:p14="http://schemas.microsoft.com/office/powerpoint/2010/main" val="23860746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20099"/>
            <a:ext cx="8520600" cy="763600"/>
          </a:xfrm>
        </p:spPr>
        <p:txBody>
          <a:bodyPr/>
          <a:lstStyle/>
          <a:p>
            <a:r>
              <a:rPr lang="en-US" dirty="0" smtClean="0"/>
              <a:t>Important Skills</a:t>
            </a:r>
            <a:endParaRPr lang="ru-RU" dirty="0"/>
          </a:p>
        </p:txBody>
      </p:sp>
      <p:sp>
        <p:nvSpPr>
          <p:cNvPr id="3" name="Text Placeholder 2"/>
          <p:cNvSpPr>
            <a:spLocks noGrp="1"/>
          </p:cNvSpPr>
          <p:nvPr>
            <p:ph type="body" idx="1"/>
          </p:nvPr>
        </p:nvSpPr>
        <p:spPr>
          <a:xfrm>
            <a:off x="311700" y="1237547"/>
            <a:ext cx="8520600" cy="3416400"/>
          </a:xfrm>
        </p:spPr>
        <p:txBody>
          <a:bodyPr/>
          <a:lstStyle/>
          <a:p>
            <a:pPr marL="114300" indent="0">
              <a:lnSpc>
                <a:spcPct val="150000"/>
              </a:lnSpc>
              <a:buNone/>
            </a:pPr>
            <a:r>
              <a:rPr lang="en-US" sz="2400" dirty="0">
                <a:latin typeface="Roboto"/>
              </a:rPr>
              <a:t>CS:GO – is a </a:t>
            </a:r>
            <a:r>
              <a:rPr lang="en-US" sz="2400" dirty="0">
                <a:solidFill>
                  <a:srgbClr val="C00000"/>
                </a:solidFill>
                <a:latin typeface="Roboto"/>
              </a:rPr>
              <a:t>team</a:t>
            </a:r>
            <a:r>
              <a:rPr lang="ru-RU" sz="2400" dirty="0">
                <a:latin typeface="Roboto"/>
              </a:rPr>
              <a:t> </a:t>
            </a:r>
            <a:r>
              <a:rPr lang="en-US" sz="2400" dirty="0">
                <a:latin typeface="Roboto"/>
              </a:rPr>
              <a:t>game</a:t>
            </a:r>
            <a:endParaRPr lang="ru-RU" sz="2400" dirty="0">
              <a:latin typeface="Roboto"/>
            </a:endParaRPr>
          </a:p>
          <a:p>
            <a:pPr marL="114300" indent="0">
              <a:lnSpc>
                <a:spcPct val="150000"/>
              </a:lnSpc>
              <a:buNone/>
            </a:pPr>
            <a:r>
              <a:rPr lang="ru-RU" sz="2400" dirty="0">
                <a:latin typeface="Roboto"/>
              </a:rPr>
              <a:t> </a:t>
            </a:r>
            <a:r>
              <a:rPr lang="en-US" sz="2400" dirty="0">
                <a:latin typeface="Roboto"/>
              </a:rPr>
              <a:t>Development of </a:t>
            </a:r>
            <a:r>
              <a:rPr lang="en-US" sz="2400" dirty="0">
                <a:solidFill>
                  <a:srgbClr val="C00000"/>
                </a:solidFill>
                <a:latin typeface="Roboto"/>
              </a:rPr>
              <a:t>team speak</a:t>
            </a:r>
            <a:r>
              <a:rPr lang="ru-RU" sz="2400" dirty="0">
                <a:latin typeface="Roboto"/>
              </a:rPr>
              <a:t>.</a:t>
            </a:r>
            <a:r>
              <a:rPr lang="en-US" sz="2400" dirty="0">
                <a:latin typeface="Roboto"/>
              </a:rPr>
              <a:t> T</a:t>
            </a:r>
            <a:r>
              <a:rPr lang="ru-RU" sz="2400" dirty="0" err="1">
                <a:latin typeface="Roboto"/>
              </a:rPr>
              <a:t>eam</a:t>
            </a:r>
            <a:r>
              <a:rPr lang="ru-RU" sz="2400" dirty="0">
                <a:latin typeface="Roboto"/>
              </a:rPr>
              <a:t> </a:t>
            </a:r>
            <a:r>
              <a:rPr lang="ru-RU" sz="2400" dirty="0" err="1">
                <a:latin typeface="Roboto"/>
              </a:rPr>
              <a:t>speak</a:t>
            </a:r>
            <a:r>
              <a:rPr lang="ru-RU" sz="2400" dirty="0">
                <a:latin typeface="Roboto"/>
              </a:rPr>
              <a:t> </a:t>
            </a:r>
            <a:r>
              <a:rPr lang="en-US" sz="2400" dirty="0">
                <a:latin typeface="Roboto"/>
              </a:rPr>
              <a:t>can clearly show whether a player is a professional</a:t>
            </a:r>
            <a:r>
              <a:rPr lang="ru-RU" sz="2400" dirty="0">
                <a:latin typeface="Roboto"/>
              </a:rPr>
              <a:t>.</a:t>
            </a:r>
          </a:p>
          <a:p>
            <a:pPr marL="901700">
              <a:lnSpc>
                <a:spcPct val="150000"/>
              </a:lnSpc>
              <a:buFont typeface="Arial" panose="020B0604020202020204" pitchFamily="34" charset="0"/>
              <a:buChar char="•"/>
            </a:pPr>
            <a:r>
              <a:rPr lang="en-US" sz="2400" dirty="0">
                <a:latin typeface="Roboto"/>
              </a:rPr>
              <a:t>Team </a:t>
            </a:r>
            <a:r>
              <a:rPr lang="en-US" sz="2400" dirty="0">
                <a:solidFill>
                  <a:srgbClr val="C00000"/>
                </a:solidFill>
                <a:latin typeface="Roboto"/>
              </a:rPr>
              <a:t>etiquette</a:t>
            </a:r>
            <a:r>
              <a:rPr lang="ru-RU" sz="2400" dirty="0">
                <a:latin typeface="Roboto"/>
              </a:rPr>
              <a:t>.</a:t>
            </a:r>
          </a:p>
          <a:p>
            <a:pPr marL="901700">
              <a:lnSpc>
                <a:spcPct val="150000"/>
              </a:lnSpc>
              <a:buFont typeface="Arial" panose="020B0604020202020204" pitchFamily="34" charset="0"/>
              <a:buChar char="•"/>
            </a:pPr>
            <a:r>
              <a:rPr lang="en-US" sz="2400" dirty="0">
                <a:solidFill>
                  <a:srgbClr val="C00000"/>
                </a:solidFill>
                <a:latin typeface="Roboto"/>
              </a:rPr>
              <a:t>Reaction time </a:t>
            </a:r>
            <a:r>
              <a:rPr lang="ru-RU" sz="2400" dirty="0">
                <a:latin typeface="Roboto"/>
              </a:rPr>
              <a:t>– </a:t>
            </a:r>
            <a:r>
              <a:rPr lang="en-US" sz="2400" dirty="0">
                <a:latin typeface="Roboto"/>
              </a:rPr>
              <a:t>one of key skills </a:t>
            </a:r>
            <a:r>
              <a:rPr lang="ru-RU" sz="2400" dirty="0">
                <a:latin typeface="Roboto"/>
              </a:rPr>
              <a:t>(</a:t>
            </a:r>
            <a:r>
              <a:rPr lang="ru-RU" sz="2400" dirty="0" err="1">
                <a:latin typeface="Roboto"/>
              </a:rPr>
              <a:t>еуе</a:t>
            </a:r>
            <a:r>
              <a:rPr lang="ru-RU" sz="2400" dirty="0">
                <a:latin typeface="Roboto"/>
              </a:rPr>
              <a:t> </a:t>
            </a:r>
            <a:r>
              <a:rPr lang="en-US" sz="2400" dirty="0">
                <a:latin typeface="Roboto"/>
              </a:rPr>
              <a:t>tracker</a:t>
            </a:r>
            <a:r>
              <a:rPr lang="ru-RU" sz="2400" dirty="0">
                <a:latin typeface="Roboto"/>
              </a:rPr>
              <a:t>) .</a:t>
            </a:r>
          </a:p>
          <a:p>
            <a:pPr marL="901700">
              <a:lnSpc>
                <a:spcPct val="150000"/>
              </a:lnSpc>
              <a:buFont typeface="Arial" panose="020B0604020202020204" pitchFamily="34" charset="0"/>
              <a:buChar char="•"/>
            </a:pPr>
            <a:r>
              <a:rPr lang="en-US" sz="2400" dirty="0">
                <a:solidFill>
                  <a:srgbClr val="C00000"/>
                </a:solidFill>
                <a:latin typeface="Roboto"/>
              </a:rPr>
              <a:t>Aim</a:t>
            </a:r>
            <a:r>
              <a:rPr lang="ru-RU" sz="2400" dirty="0">
                <a:latin typeface="Roboto"/>
              </a:rPr>
              <a:t>. </a:t>
            </a:r>
            <a:r>
              <a:rPr lang="en-US" sz="2400" dirty="0">
                <a:latin typeface="Roboto"/>
              </a:rPr>
              <a:t>In general, it is not that important parameter – it will not be valuable for a long prospective. It can be trained well within 1-3 months</a:t>
            </a:r>
            <a:r>
              <a:rPr lang="ru-RU" sz="2400" dirty="0">
                <a:latin typeface="Roboto"/>
              </a:rPr>
              <a:t>.</a:t>
            </a:r>
          </a:p>
          <a:p>
            <a:pPr marL="901700">
              <a:lnSpc>
                <a:spcPct val="150000"/>
              </a:lnSpc>
              <a:buFont typeface="Arial" panose="020B0604020202020204" pitchFamily="34" charset="0"/>
              <a:buChar char="•"/>
            </a:pPr>
            <a:r>
              <a:rPr lang="en-US" sz="2400" dirty="0">
                <a:latin typeface="Roboto"/>
              </a:rPr>
              <a:t>Sport aggression, willing to win and</a:t>
            </a:r>
            <a:r>
              <a:rPr lang="en-US" sz="2400" b="1" dirty="0">
                <a:solidFill>
                  <a:srgbClr val="FFFF00"/>
                </a:solidFill>
                <a:latin typeface="Roboto"/>
              </a:rPr>
              <a:t> </a:t>
            </a:r>
            <a:r>
              <a:rPr lang="en-US" sz="2400" b="1" dirty="0">
                <a:solidFill>
                  <a:srgbClr val="C00000"/>
                </a:solidFill>
                <a:latin typeface="Roboto"/>
              </a:rPr>
              <a:t>achieve the result</a:t>
            </a:r>
            <a:r>
              <a:rPr lang="en-US" sz="2400" dirty="0">
                <a:latin typeface="Roboto"/>
              </a:rPr>
              <a:t>.</a:t>
            </a:r>
            <a:endParaRPr lang="ru-RU" sz="2400" dirty="0">
              <a:latin typeface="Roboto"/>
            </a:endParaRPr>
          </a:p>
          <a:p>
            <a:pPr>
              <a:lnSpc>
                <a:spcPct val="150000"/>
              </a:lnSpc>
            </a:pPr>
            <a:endParaRPr lang="ru-RU" sz="1800" dirty="0"/>
          </a:p>
        </p:txBody>
      </p:sp>
    </p:spTree>
    <p:extLst>
      <p:ext uri="{BB962C8B-B14F-4D97-AF65-F5344CB8AC3E}">
        <p14:creationId xmlns:p14="http://schemas.microsoft.com/office/powerpoint/2010/main" val="3423129111"/>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 Template_11.29.12">
  <a:themeElements>
    <a:clrScheme name="Skoltech">
      <a:dk1>
        <a:srgbClr val="000000"/>
      </a:dk1>
      <a:lt1>
        <a:srgbClr val="FFFFFF"/>
      </a:lt1>
      <a:dk2>
        <a:srgbClr val="000000"/>
      </a:dk2>
      <a:lt2>
        <a:srgbClr val="333333"/>
      </a:lt2>
      <a:accent1>
        <a:srgbClr val="DDDDDD"/>
      </a:accent1>
      <a:accent2>
        <a:srgbClr val="BAC405"/>
      </a:accent2>
      <a:accent3>
        <a:srgbClr val="FFFFFF"/>
      </a:accent3>
      <a:accent4>
        <a:srgbClr val="000000"/>
      </a:accent4>
      <a:accent5>
        <a:srgbClr val="EBEBEB"/>
      </a:accent5>
      <a:accent6>
        <a:srgbClr val="BAC405"/>
      </a:accent6>
      <a:hlink>
        <a:srgbClr val="4D4D4D"/>
      </a:hlink>
      <a:folHlink>
        <a:srgbClr val="EAEAEA"/>
      </a:folHlink>
    </a:clrScheme>
    <a:fontScheme name="Blank Presentation">
      <a:majorFont>
        <a:latin typeface="Arial"/>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 Template_11.29.12.thmx</Template>
  <TotalTime>8924</TotalTime>
  <Words>822</Words>
  <Application>Microsoft Office PowerPoint</Application>
  <PresentationFormat>On-screen Show (4:3)</PresentationFormat>
  <Paragraphs>157</Paragraphs>
  <Slides>26</Slides>
  <Notes>8</Notes>
  <HiddenSlides>0</HiddenSlides>
  <MMClips>1</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26</vt:i4>
      </vt:variant>
    </vt:vector>
  </HeadingPairs>
  <TitlesOfParts>
    <vt:vector size="44" baseType="lpstr">
      <vt:lpstr>ＭＳ Ｐゴシック</vt:lpstr>
      <vt:lpstr>ＭＳ Ｐゴシック</vt:lpstr>
      <vt:lpstr>Arial</vt:lpstr>
      <vt:lpstr>Arial Narrow</vt:lpstr>
      <vt:lpstr>Average</vt:lpstr>
      <vt:lpstr>Calibri</vt:lpstr>
      <vt:lpstr>Calisto MT</vt:lpstr>
      <vt:lpstr>Courier</vt:lpstr>
      <vt:lpstr>Helvetica Neue</vt:lpstr>
      <vt:lpstr>Lucida Grande</vt:lpstr>
      <vt:lpstr>Quattrocento Sans</vt:lpstr>
      <vt:lpstr>Roboto</vt:lpstr>
      <vt:lpstr>Roboto Condensed Light</vt:lpstr>
      <vt:lpstr>Roboto Medium</vt:lpstr>
      <vt:lpstr>Times</vt:lpstr>
      <vt:lpstr>Times New Roman</vt:lpstr>
      <vt:lpstr>Wingdings 2</vt:lpstr>
      <vt:lpstr>Presentation Template_11.29.12</vt:lpstr>
      <vt:lpstr>PowerPoint Presentation</vt:lpstr>
      <vt:lpstr>eSports Workshop Outline</vt:lpstr>
      <vt:lpstr>Workshop Schedule</vt:lpstr>
      <vt:lpstr>Workshop Instructors</vt:lpstr>
      <vt:lpstr>What is eSports?</vt:lpstr>
      <vt:lpstr>PowerPoint Presentation</vt:lpstr>
      <vt:lpstr>PowerPoint Presentation</vt:lpstr>
      <vt:lpstr>eSports Pro Player</vt:lpstr>
      <vt:lpstr>Important Skills</vt:lpstr>
      <vt:lpstr>PowerPoint Presentation</vt:lpstr>
      <vt:lpstr>Challenges</vt:lpstr>
      <vt:lpstr>What to Do?</vt:lpstr>
      <vt:lpstr>Eye-tracker</vt:lpstr>
      <vt:lpstr>PowerPoint Presentation</vt:lpstr>
      <vt:lpstr>Heat-map results: newbies vs amateurs vs pros </vt:lpstr>
      <vt:lpstr>PowerPoint Presentation</vt:lpstr>
      <vt:lpstr>Control Keys: keyboard/mouse</vt:lpstr>
      <vt:lpstr>Can we measure the proficiency of Athlete using his key dynamics?  </vt:lpstr>
      <vt:lpstr>Heart Rate</vt:lpstr>
      <vt:lpstr>eSports Workshop Requirements</vt:lpstr>
      <vt:lpstr>Evaluation Criteria</vt:lpstr>
      <vt:lpstr>Available Resources</vt:lpstr>
      <vt:lpstr>Useful Links</vt:lpstr>
      <vt:lpstr>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Nikolay Mikhaylov</dc:creator>
  <cp:lastModifiedBy>Andrey Somov</cp:lastModifiedBy>
  <cp:revision>414</cp:revision>
  <cp:lastPrinted>2013-05-22T10:08:04Z</cp:lastPrinted>
  <dcterms:created xsi:type="dcterms:W3CDTF">2013-04-17T13:36:38Z</dcterms:created>
  <dcterms:modified xsi:type="dcterms:W3CDTF">2019-09-04T07:03:05Z</dcterms:modified>
</cp:coreProperties>
</file>